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8"/>
  </p:notesMasterIdLst>
  <p:sldIdLst>
    <p:sldId id="296" r:id="rId2"/>
    <p:sldId id="257" r:id="rId3"/>
    <p:sldId id="258" r:id="rId4"/>
    <p:sldId id="259" r:id="rId5"/>
    <p:sldId id="279" r:id="rId6"/>
    <p:sldId id="278" r:id="rId7"/>
    <p:sldId id="280" r:id="rId8"/>
    <p:sldId id="262" r:id="rId9"/>
    <p:sldId id="281" r:id="rId10"/>
    <p:sldId id="284" r:id="rId11"/>
    <p:sldId id="263" r:id="rId12"/>
    <p:sldId id="264" r:id="rId13"/>
    <p:sldId id="265" r:id="rId14"/>
    <p:sldId id="285" r:id="rId15"/>
    <p:sldId id="266" r:id="rId16"/>
    <p:sldId id="267" r:id="rId17"/>
    <p:sldId id="283" r:id="rId18"/>
    <p:sldId id="268" r:id="rId19"/>
    <p:sldId id="286" r:id="rId20"/>
    <p:sldId id="287" r:id="rId21"/>
    <p:sldId id="288" r:id="rId22"/>
    <p:sldId id="289" r:id="rId23"/>
    <p:sldId id="290" r:id="rId24"/>
    <p:sldId id="272" r:id="rId25"/>
    <p:sldId id="292" r:id="rId26"/>
    <p:sldId id="293" r:id="rId27"/>
    <p:sldId id="294" r:id="rId28"/>
    <p:sldId id="295" r:id="rId29"/>
    <p:sldId id="297" r:id="rId30"/>
    <p:sldId id="298" r:id="rId31"/>
    <p:sldId id="299" r:id="rId32"/>
    <p:sldId id="300" r:id="rId33"/>
    <p:sldId id="273" r:id="rId34"/>
    <p:sldId id="301" r:id="rId35"/>
    <p:sldId id="274" r:id="rId36"/>
    <p:sldId id="27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gu2msg6UaeE/NnSbX4M7ARyEcEt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e Thi Phuong Dung (FPTU DN)" initials="" lastIdx="2" clrIdx="0"/>
  <p:cmAuthor id="1" name="Admin" initials="A" lastIdx="2" clrIdx="1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customschemas.google.com/relationships/presentationmetadata" Target="meta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FD69B2-E1B9-40C3-B0CB-3375D4CF889E}" type="doc">
      <dgm:prSet loTypeId="urn:microsoft.com/office/officeart/2005/8/layout/process5" loCatId="process" qsTypeId="urn:microsoft.com/office/officeart/2005/8/quickstyle/3d5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7E08E86-9536-499E-A54B-7494E4ED2B04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</a:rPr>
            <a:t>Start</a:t>
          </a:r>
          <a:endParaRPr lang="en-US" sz="2400" dirty="0">
            <a:solidFill>
              <a:schemeClr val="tx1"/>
            </a:solidFill>
          </a:endParaRPr>
        </a:p>
      </dgm:t>
    </dgm:pt>
    <dgm:pt modelId="{498D8F32-3881-445C-B667-B8C499440E0C}" type="parTrans" cxnId="{31933D15-12E1-4661-A9A4-F3646EB45CE2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6D81D83A-DF0C-413A-8A8C-2B91505754D8}" type="sibTrans" cxnId="{31933D15-12E1-4661-A9A4-F3646EB45CE2}">
      <dgm:prSet custT="1"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DC08C316-0AB4-4980-9F0D-4CBCCA69D677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</a:rPr>
            <a:t>Ideas generation</a:t>
          </a:r>
          <a:endParaRPr lang="en-US" sz="2400" dirty="0">
            <a:solidFill>
              <a:schemeClr val="tx1"/>
            </a:solidFill>
          </a:endParaRPr>
        </a:p>
      </dgm:t>
    </dgm:pt>
    <dgm:pt modelId="{35761563-65D4-4EF5-8A74-CB95903B9C95}" type="parTrans" cxnId="{310D1410-CE76-4576-BD9E-3EF39E58F7B7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1940BB89-7838-4775-A982-C648332B24DC}" type="sibTrans" cxnId="{310D1410-CE76-4576-BD9E-3EF39E58F7B7}">
      <dgm:prSet custT="1"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3CAB8308-608D-45CC-BC62-C466567FA8A0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</a:rPr>
            <a:t>Ideas combination</a:t>
          </a:r>
          <a:endParaRPr lang="en-US" sz="2400" dirty="0">
            <a:solidFill>
              <a:schemeClr val="tx1"/>
            </a:solidFill>
          </a:endParaRPr>
        </a:p>
      </dgm:t>
    </dgm:pt>
    <dgm:pt modelId="{55871ED3-7F6F-4179-A011-A26869189062}" type="parTrans" cxnId="{A5F7BCB3-C0F8-4A45-BBE6-0F8BD1BB9C7C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CDCE079F-0868-4536-A811-D4F71384BCCC}" type="sibTrans" cxnId="{A5F7BCB3-C0F8-4A45-BBE6-0F8BD1BB9C7C}">
      <dgm:prSet custT="1"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8390C737-EF04-4C88-9244-2A89984A7E4B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</a:rPr>
            <a:t>Evaluation &amp; Validation</a:t>
          </a:r>
          <a:endParaRPr lang="en-US" sz="2400" dirty="0">
            <a:solidFill>
              <a:schemeClr val="tx1"/>
            </a:solidFill>
          </a:endParaRPr>
        </a:p>
      </dgm:t>
    </dgm:pt>
    <dgm:pt modelId="{FE1CC468-6862-45B1-B2B3-38385ABB023F}" type="parTrans" cxnId="{8F733380-983A-4DDB-BB05-3273694B7635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116EA07D-BD51-49D3-B128-897AA046957D}" type="sibTrans" cxnId="{8F733380-983A-4DDB-BB05-3273694B7635}">
      <dgm:prSet custT="1"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F8718067-531D-443C-93DF-89BA37FC9F6B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</a:rPr>
            <a:t>Generate new ideas</a:t>
          </a:r>
          <a:endParaRPr lang="en-US" sz="2400" dirty="0">
            <a:solidFill>
              <a:schemeClr val="tx1"/>
            </a:solidFill>
          </a:endParaRPr>
        </a:p>
      </dgm:t>
    </dgm:pt>
    <dgm:pt modelId="{3C8FCF8B-AEB3-4131-99DA-51F4029D903C}" type="parTrans" cxnId="{2E782C95-57C8-4552-9E7E-9AF644D402A6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47BA0E64-C5D2-4AE9-8DD8-2413445B99D9}" type="sibTrans" cxnId="{2E782C95-57C8-4552-9E7E-9AF644D402A6}">
      <dgm:prSet custT="1"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6AA8B173-1A7F-48A9-A0FB-C13D653FB325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</a:rPr>
            <a:t>Selection of best ideas</a:t>
          </a:r>
          <a:endParaRPr lang="en-US" sz="2400" dirty="0">
            <a:solidFill>
              <a:schemeClr val="tx1"/>
            </a:solidFill>
          </a:endParaRPr>
        </a:p>
      </dgm:t>
    </dgm:pt>
    <dgm:pt modelId="{8A08FD1C-F96D-4081-B2D2-B1ACC1102AE3}" type="parTrans" cxnId="{D62FF755-895E-45BD-9686-81E667E1A1E7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E483E381-6987-4EF0-902A-75865DCCE23E}" type="sibTrans" cxnId="{D62FF755-895E-45BD-9686-81E667E1A1E7}">
      <dgm:prSet custT="1"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E8E393BD-2926-43A9-9531-886BDD6D7400}">
      <dgm:prSet phldrT="[Text]" custT="1"/>
      <dgm:spPr/>
      <dgm:t>
        <a:bodyPr/>
        <a:lstStyle/>
        <a:p>
          <a:r>
            <a:rPr lang="en-US" sz="2400">
              <a:solidFill>
                <a:schemeClr val="tx1"/>
              </a:solidFill>
            </a:rPr>
            <a:t>End</a:t>
          </a:r>
          <a:endParaRPr lang="en-US" sz="2400" dirty="0">
            <a:solidFill>
              <a:schemeClr val="tx1"/>
            </a:solidFill>
          </a:endParaRPr>
        </a:p>
      </dgm:t>
    </dgm:pt>
    <dgm:pt modelId="{475F804D-3BF7-4C83-9C32-F6D794564B1A}" type="parTrans" cxnId="{93093D6E-401C-4637-B9CE-C7E8B0D2C46B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A7872C59-0CF6-43D2-AC3F-8E7F71B8557A}" type="sibTrans" cxnId="{93093D6E-401C-4637-B9CE-C7E8B0D2C46B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E664F55-5E4B-4DE9-B5E5-2449561FA622}" type="pres">
      <dgm:prSet presAssocID="{62FD69B2-E1B9-40C3-B0CB-3375D4CF889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A9998F2-EDF8-478B-A678-AB52AAA6DB38}" type="pres">
      <dgm:prSet presAssocID="{07E08E86-9536-499E-A54B-7494E4ED2B04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998FA9-269C-40B4-A1E9-625C930A9DFD}" type="pres">
      <dgm:prSet presAssocID="{6D81D83A-DF0C-413A-8A8C-2B91505754D8}" presName="sibTrans" presStyleLbl="sibTrans2D1" presStyleIdx="0" presStyleCnt="6"/>
      <dgm:spPr/>
      <dgm:t>
        <a:bodyPr/>
        <a:lstStyle/>
        <a:p>
          <a:endParaRPr lang="en-US"/>
        </a:p>
      </dgm:t>
    </dgm:pt>
    <dgm:pt modelId="{876EA6C7-FA8B-44A5-BDF2-79737AA8E9BD}" type="pres">
      <dgm:prSet presAssocID="{6D81D83A-DF0C-413A-8A8C-2B91505754D8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51CCEEF7-3D0C-4D8D-A96B-A238FDEAB52D}" type="pres">
      <dgm:prSet presAssocID="{DC08C316-0AB4-4980-9F0D-4CBCCA69D677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2D4EA0-D974-4712-8D6E-69ACD927B21F}" type="pres">
      <dgm:prSet presAssocID="{1940BB89-7838-4775-A982-C648332B24DC}" presName="sibTrans" presStyleLbl="sibTrans2D1" presStyleIdx="1" presStyleCnt="6"/>
      <dgm:spPr/>
      <dgm:t>
        <a:bodyPr/>
        <a:lstStyle/>
        <a:p>
          <a:endParaRPr lang="en-US"/>
        </a:p>
      </dgm:t>
    </dgm:pt>
    <dgm:pt modelId="{8B742B40-D124-4FDF-9606-09EDF5B48D09}" type="pres">
      <dgm:prSet presAssocID="{1940BB89-7838-4775-A982-C648332B24DC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92EA191E-B0E1-4722-AFBF-54C8627DE127}" type="pres">
      <dgm:prSet presAssocID="{3CAB8308-608D-45CC-BC62-C466567FA8A0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4D937A-D2F6-43AF-A061-1BAF211675B5}" type="pres">
      <dgm:prSet presAssocID="{CDCE079F-0868-4536-A811-D4F71384BCCC}" presName="sibTrans" presStyleLbl="sibTrans2D1" presStyleIdx="2" presStyleCnt="6"/>
      <dgm:spPr/>
      <dgm:t>
        <a:bodyPr/>
        <a:lstStyle/>
        <a:p>
          <a:endParaRPr lang="en-US"/>
        </a:p>
      </dgm:t>
    </dgm:pt>
    <dgm:pt modelId="{B6D9B364-75F7-4909-95B4-5E30A88F0837}" type="pres">
      <dgm:prSet presAssocID="{CDCE079F-0868-4536-A811-D4F71384BCCC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E093F54D-6081-47E2-B1F0-39248F5FBCA9}" type="pres">
      <dgm:prSet presAssocID="{8390C737-EF04-4C88-9244-2A89984A7E4B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F5676D-B7C2-4D68-9E9F-221A9E2D8E31}" type="pres">
      <dgm:prSet presAssocID="{116EA07D-BD51-49D3-B128-897AA046957D}" presName="sibTrans" presStyleLbl="sibTrans2D1" presStyleIdx="3" presStyleCnt="6"/>
      <dgm:spPr/>
      <dgm:t>
        <a:bodyPr/>
        <a:lstStyle/>
        <a:p>
          <a:endParaRPr lang="en-US"/>
        </a:p>
      </dgm:t>
    </dgm:pt>
    <dgm:pt modelId="{2A9866B0-ADF7-414E-89C2-86D450CB510E}" type="pres">
      <dgm:prSet presAssocID="{116EA07D-BD51-49D3-B128-897AA046957D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29467C02-AB0A-4F07-862D-388F2A7620CE}" type="pres">
      <dgm:prSet presAssocID="{F8718067-531D-443C-93DF-89BA37FC9F6B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CCDD90-2754-48F3-BA89-A38E047B30C5}" type="pres">
      <dgm:prSet presAssocID="{47BA0E64-C5D2-4AE9-8DD8-2413445B99D9}" presName="sibTrans" presStyleLbl="sibTrans2D1" presStyleIdx="4" presStyleCnt="6"/>
      <dgm:spPr/>
      <dgm:t>
        <a:bodyPr/>
        <a:lstStyle/>
        <a:p>
          <a:endParaRPr lang="en-US"/>
        </a:p>
      </dgm:t>
    </dgm:pt>
    <dgm:pt modelId="{12CBB3AB-8A89-433E-B597-A9C2398B031D}" type="pres">
      <dgm:prSet presAssocID="{47BA0E64-C5D2-4AE9-8DD8-2413445B99D9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1CCA4F38-926F-462B-AA28-CE102A9A3140}" type="pres">
      <dgm:prSet presAssocID="{6AA8B173-1A7F-48A9-A0FB-C13D653FB325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F5CF4D-6CDA-4CD5-BAD1-DC1B41DADAC3}" type="pres">
      <dgm:prSet presAssocID="{E483E381-6987-4EF0-902A-75865DCCE23E}" presName="sibTrans" presStyleLbl="sibTrans2D1" presStyleIdx="5" presStyleCnt="6"/>
      <dgm:spPr/>
      <dgm:t>
        <a:bodyPr/>
        <a:lstStyle/>
        <a:p>
          <a:endParaRPr lang="en-US"/>
        </a:p>
      </dgm:t>
    </dgm:pt>
    <dgm:pt modelId="{3A3CC4CD-98BF-453B-B51E-9473683368F6}" type="pres">
      <dgm:prSet presAssocID="{E483E381-6987-4EF0-902A-75865DCCE23E}" presName="connectorText" presStyleLbl="sibTrans2D1" presStyleIdx="5" presStyleCnt="6"/>
      <dgm:spPr/>
      <dgm:t>
        <a:bodyPr/>
        <a:lstStyle/>
        <a:p>
          <a:endParaRPr lang="en-US"/>
        </a:p>
      </dgm:t>
    </dgm:pt>
    <dgm:pt modelId="{BFEC0F2A-BD02-4BAD-A460-9862C4DF9D4D}" type="pres">
      <dgm:prSet presAssocID="{E8E393BD-2926-43A9-9531-886BDD6D7400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E782C95-57C8-4552-9E7E-9AF644D402A6}" srcId="{62FD69B2-E1B9-40C3-B0CB-3375D4CF889E}" destId="{F8718067-531D-443C-93DF-89BA37FC9F6B}" srcOrd="4" destOrd="0" parTransId="{3C8FCF8B-AEB3-4131-99DA-51F4029D903C}" sibTransId="{47BA0E64-C5D2-4AE9-8DD8-2413445B99D9}"/>
    <dgm:cxn modelId="{D62FF755-895E-45BD-9686-81E667E1A1E7}" srcId="{62FD69B2-E1B9-40C3-B0CB-3375D4CF889E}" destId="{6AA8B173-1A7F-48A9-A0FB-C13D653FB325}" srcOrd="5" destOrd="0" parTransId="{8A08FD1C-F96D-4081-B2D2-B1ACC1102AE3}" sibTransId="{E483E381-6987-4EF0-902A-75865DCCE23E}"/>
    <dgm:cxn modelId="{EFB5BBE8-D5B4-4980-8BE7-3741E1DA0D53}" type="presOf" srcId="{6D81D83A-DF0C-413A-8A8C-2B91505754D8}" destId="{87998FA9-269C-40B4-A1E9-625C930A9DFD}" srcOrd="0" destOrd="0" presId="urn:microsoft.com/office/officeart/2005/8/layout/process5"/>
    <dgm:cxn modelId="{AAEA5D8C-AF3D-422B-9A93-ACCC416BDB85}" type="presOf" srcId="{116EA07D-BD51-49D3-B128-897AA046957D}" destId="{E8F5676D-B7C2-4D68-9E9F-221A9E2D8E31}" srcOrd="0" destOrd="0" presId="urn:microsoft.com/office/officeart/2005/8/layout/process5"/>
    <dgm:cxn modelId="{CF2F5AEA-16C4-4AAB-A42B-3515925399F1}" type="presOf" srcId="{6D81D83A-DF0C-413A-8A8C-2B91505754D8}" destId="{876EA6C7-FA8B-44A5-BDF2-79737AA8E9BD}" srcOrd="1" destOrd="0" presId="urn:microsoft.com/office/officeart/2005/8/layout/process5"/>
    <dgm:cxn modelId="{E059077D-E410-4497-B9C7-65130AA673FD}" type="presOf" srcId="{62FD69B2-E1B9-40C3-B0CB-3375D4CF889E}" destId="{0E664F55-5E4B-4DE9-B5E5-2449561FA622}" srcOrd="0" destOrd="0" presId="urn:microsoft.com/office/officeart/2005/8/layout/process5"/>
    <dgm:cxn modelId="{18BC7CD4-E00C-49AD-AF3E-7EE35EE5D15D}" type="presOf" srcId="{47BA0E64-C5D2-4AE9-8DD8-2413445B99D9}" destId="{12CBB3AB-8A89-433E-B597-A9C2398B031D}" srcOrd="1" destOrd="0" presId="urn:microsoft.com/office/officeart/2005/8/layout/process5"/>
    <dgm:cxn modelId="{93093D6E-401C-4637-B9CE-C7E8B0D2C46B}" srcId="{62FD69B2-E1B9-40C3-B0CB-3375D4CF889E}" destId="{E8E393BD-2926-43A9-9531-886BDD6D7400}" srcOrd="6" destOrd="0" parTransId="{475F804D-3BF7-4C83-9C32-F6D794564B1A}" sibTransId="{A7872C59-0CF6-43D2-AC3F-8E7F71B8557A}"/>
    <dgm:cxn modelId="{31933D15-12E1-4661-A9A4-F3646EB45CE2}" srcId="{62FD69B2-E1B9-40C3-B0CB-3375D4CF889E}" destId="{07E08E86-9536-499E-A54B-7494E4ED2B04}" srcOrd="0" destOrd="0" parTransId="{498D8F32-3881-445C-B667-B8C499440E0C}" sibTransId="{6D81D83A-DF0C-413A-8A8C-2B91505754D8}"/>
    <dgm:cxn modelId="{7444803F-7EA8-4B12-A969-F21CA5F26CC5}" type="presOf" srcId="{116EA07D-BD51-49D3-B128-897AA046957D}" destId="{2A9866B0-ADF7-414E-89C2-86D450CB510E}" srcOrd="1" destOrd="0" presId="urn:microsoft.com/office/officeart/2005/8/layout/process5"/>
    <dgm:cxn modelId="{020117FB-D08E-471A-B288-7F7C1AA10039}" type="presOf" srcId="{DC08C316-0AB4-4980-9F0D-4CBCCA69D677}" destId="{51CCEEF7-3D0C-4D8D-A96B-A238FDEAB52D}" srcOrd="0" destOrd="0" presId="urn:microsoft.com/office/officeart/2005/8/layout/process5"/>
    <dgm:cxn modelId="{3EBB9CD3-FAF0-4794-90CB-B8325F49C782}" type="presOf" srcId="{CDCE079F-0868-4536-A811-D4F71384BCCC}" destId="{284D937A-D2F6-43AF-A061-1BAF211675B5}" srcOrd="0" destOrd="0" presId="urn:microsoft.com/office/officeart/2005/8/layout/process5"/>
    <dgm:cxn modelId="{310D1410-CE76-4576-BD9E-3EF39E58F7B7}" srcId="{62FD69B2-E1B9-40C3-B0CB-3375D4CF889E}" destId="{DC08C316-0AB4-4980-9F0D-4CBCCA69D677}" srcOrd="1" destOrd="0" parTransId="{35761563-65D4-4EF5-8A74-CB95903B9C95}" sibTransId="{1940BB89-7838-4775-A982-C648332B24DC}"/>
    <dgm:cxn modelId="{3CF3A54D-ADA1-49A8-98F1-28907CF2CD5A}" type="presOf" srcId="{CDCE079F-0868-4536-A811-D4F71384BCCC}" destId="{B6D9B364-75F7-4909-95B4-5E30A88F0837}" srcOrd="1" destOrd="0" presId="urn:microsoft.com/office/officeart/2005/8/layout/process5"/>
    <dgm:cxn modelId="{40ABFF3D-F75E-412E-A23D-05226118EE18}" type="presOf" srcId="{1940BB89-7838-4775-A982-C648332B24DC}" destId="{8B742B40-D124-4FDF-9606-09EDF5B48D09}" srcOrd="1" destOrd="0" presId="urn:microsoft.com/office/officeart/2005/8/layout/process5"/>
    <dgm:cxn modelId="{61F8EB16-1B87-42D2-9E4F-8ACC27807BA7}" type="presOf" srcId="{47BA0E64-C5D2-4AE9-8DD8-2413445B99D9}" destId="{8ECCDD90-2754-48F3-BA89-A38E047B30C5}" srcOrd="0" destOrd="0" presId="urn:microsoft.com/office/officeart/2005/8/layout/process5"/>
    <dgm:cxn modelId="{92093EA6-AEFF-4C6D-9D93-89EB3FD733E5}" type="presOf" srcId="{3CAB8308-608D-45CC-BC62-C466567FA8A0}" destId="{92EA191E-B0E1-4722-AFBF-54C8627DE127}" srcOrd="0" destOrd="0" presId="urn:microsoft.com/office/officeart/2005/8/layout/process5"/>
    <dgm:cxn modelId="{8F733380-983A-4DDB-BB05-3273694B7635}" srcId="{62FD69B2-E1B9-40C3-B0CB-3375D4CF889E}" destId="{8390C737-EF04-4C88-9244-2A89984A7E4B}" srcOrd="3" destOrd="0" parTransId="{FE1CC468-6862-45B1-B2B3-38385ABB023F}" sibTransId="{116EA07D-BD51-49D3-B128-897AA046957D}"/>
    <dgm:cxn modelId="{A5F7BCB3-C0F8-4A45-BBE6-0F8BD1BB9C7C}" srcId="{62FD69B2-E1B9-40C3-B0CB-3375D4CF889E}" destId="{3CAB8308-608D-45CC-BC62-C466567FA8A0}" srcOrd="2" destOrd="0" parTransId="{55871ED3-7F6F-4179-A011-A26869189062}" sibTransId="{CDCE079F-0868-4536-A811-D4F71384BCCC}"/>
    <dgm:cxn modelId="{C31D5D1B-96FE-465F-8034-A6F0FB3B7056}" type="presOf" srcId="{E483E381-6987-4EF0-902A-75865DCCE23E}" destId="{3A3CC4CD-98BF-453B-B51E-9473683368F6}" srcOrd="1" destOrd="0" presId="urn:microsoft.com/office/officeart/2005/8/layout/process5"/>
    <dgm:cxn modelId="{816DDED3-7D98-40AA-8CBD-D1E4A9871CDB}" type="presOf" srcId="{1940BB89-7838-4775-A982-C648332B24DC}" destId="{EE2D4EA0-D974-4712-8D6E-69ACD927B21F}" srcOrd="0" destOrd="0" presId="urn:microsoft.com/office/officeart/2005/8/layout/process5"/>
    <dgm:cxn modelId="{4DAAFE03-8511-4F28-82B3-FDC236C6F698}" type="presOf" srcId="{E8E393BD-2926-43A9-9531-886BDD6D7400}" destId="{BFEC0F2A-BD02-4BAD-A460-9862C4DF9D4D}" srcOrd="0" destOrd="0" presId="urn:microsoft.com/office/officeart/2005/8/layout/process5"/>
    <dgm:cxn modelId="{8D3391D9-F5AE-48CF-8C5D-6923D355CE27}" type="presOf" srcId="{8390C737-EF04-4C88-9244-2A89984A7E4B}" destId="{E093F54D-6081-47E2-B1F0-39248F5FBCA9}" srcOrd="0" destOrd="0" presId="urn:microsoft.com/office/officeart/2005/8/layout/process5"/>
    <dgm:cxn modelId="{EB4025E5-89CB-477E-9E00-5C202A9DD9F2}" type="presOf" srcId="{07E08E86-9536-499E-A54B-7494E4ED2B04}" destId="{7A9998F2-EDF8-478B-A678-AB52AAA6DB38}" srcOrd="0" destOrd="0" presId="urn:microsoft.com/office/officeart/2005/8/layout/process5"/>
    <dgm:cxn modelId="{1DDBF7E8-BB9F-4CF6-9476-C0F87893502B}" type="presOf" srcId="{F8718067-531D-443C-93DF-89BA37FC9F6B}" destId="{29467C02-AB0A-4F07-862D-388F2A7620CE}" srcOrd="0" destOrd="0" presId="urn:microsoft.com/office/officeart/2005/8/layout/process5"/>
    <dgm:cxn modelId="{52F4074E-EEB3-47E9-B3A5-29D3D94730AD}" type="presOf" srcId="{E483E381-6987-4EF0-902A-75865DCCE23E}" destId="{0DF5CF4D-6CDA-4CD5-BAD1-DC1B41DADAC3}" srcOrd="0" destOrd="0" presId="urn:microsoft.com/office/officeart/2005/8/layout/process5"/>
    <dgm:cxn modelId="{69DC7FD4-FB43-4E77-BA42-4CC75FFAF49B}" type="presOf" srcId="{6AA8B173-1A7F-48A9-A0FB-C13D653FB325}" destId="{1CCA4F38-926F-462B-AA28-CE102A9A3140}" srcOrd="0" destOrd="0" presId="urn:microsoft.com/office/officeart/2005/8/layout/process5"/>
    <dgm:cxn modelId="{C692FA39-7C28-4A66-B7E8-ABAC01362E71}" type="presParOf" srcId="{0E664F55-5E4B-4DE9-B5E5-2449561FA622}" destId="{7A9998F2-EDF8-478B-A678-AB52AAA6DB38}" srcOrd="0" destOrd="0" presId="urn:microsoft.com/office/officeart/2005/8/layout/process5"/>
    <dgm:cxn modelId="{DE1522F4-451A-45A0-9C14-64F81D5CF2E4}" type="presParOf" srcId="{0E664F55-5E4B-4DE9-B5E5-2449561FA622}" destId="{87998FA9-269C-40B4-A1E9-625C930A9DFD}" srcOrd="1" destOrd="0" presId="urn:microsoft.com/office/officeart/2005/8/layout/process5"/>
    <dgm:cxn modelId="{8E3D224B-D292-4A91-AC57-22651BEECD3E}" type="presParOf" srcId="{87998FA9-269C-40B4-A1E9-625C930A9DFD}" destId="{876EA6C7-FA8B-44A5-BDF2-79737AA8E9BD}" srcOrd="0" destOrd="0" presId="urn:microsoft.com/office/officeart/2005/8/layout/process5"/>
    <dgm:cxn modelId="{795E4056-F55F-4CC3-BD6B-0367AC556BE4}" type="presParOf" srcId="{0E664F55-5E4B-4DE9-B5E5-2449561FA622}" destId="{51CCEEF7-3D0C-4D8D-A96B-A238FDEAB52D}" srcOrd="2" destOrd="0" presId="urn:microsoft.com/office/officeart/2005/8/layout/process5"/>
    <dgm:cxn modelId="{87AA8C9B-FFEA-4D2E-888F-3769B7E9191C}" type="presParOf" srcId="{0E664F55-5E4B-4DE9-B5E5-2449561FA622}" destId="{EE2D4EA0-D974-4712-8D6E-69ACD927B21F}" srcOrd="3" destOrd="0" presId="urn:microsoft.com/office/officeart/2005/8/layout/process5"/>
    <dgm:cxn modelId="{7BE3D217-B5AD-4137-B83E-D5A6E746F1B5}" type="presParOf" srcId="{EE2D4EA0-D974-4712-8D6E-69ACD927B21F}" destId="{8B742B40-D124-4FDF-9606-09EDF5B48D09}" srcOrd="0" destOrd="0" presId="urn:microsoft.com/office/officeart/2005/8/layout/process5"/>
    <dgm:cxn modelId="{356C7F7F-2998-4F30-89A4-46DA70D34278}" type="presParOf" srcId="{0E664F55-5E4B-4DE9-B5E5-2449561FA622}" destId="{92EA191E-B0E1-4722-AFBF-54C8627DE127}" srcOrd="4" destOrd="0" presId="urn:microsoft.com/office/officeart/2005/8/layout/process5"/>
    <dgm:cxn modelId="{336DB127-F6B1-49AD-9122-F26A11B4B671}" type="presParOf" srcId="{0E664F55-5E4B-4DE9-B5E5-2449561FA622}" destId="{284D937A-D2F6-43AF-A061-1BAF211675B5}" srcOrd="5" destOrd="0" presId="urn:microsoft.com/office/officeart/2005/8/layout/process5"/>
    <dgm:cxn modelId="{4704C309-2FAF-4659-978D-5020E83DDA84}" type="presParOf" srcId="{284D937A-D2F6-43AF-A061-1BAF211675B5}" destId="{B6D9B364-75F7-4909-95B4-5E30A88F0837}" srcOrd="0" destOrd="0" presId="urn:microsoft.com/office/officeart/2005/8/layout/process5"/>
    <dgm:cxn modelId="{CE0F9049-2952-4583-B63F-087278C6549A}" type="presParOf" srcId="{0E664F55-5E4B-4DE9-B5E5-2449561FA622}" destId="{E093F54D-6081-47E2-B1F0-39248F5FBCA9}" srcOrd="6" destOrd="0" presId="urn:microsoft.com/office/officeart/2005/8/layout/process5"/>
    <dgm:cxn modelId="{26FA6B56-02C8-4ED6-8360-78E6A2742BA0}" type="presParOf" srcId="{0E664F55-5E4B-4DE9-B5E5-2449561FA622}" destId="{E8F5676D-B7C2-4D68-9E9F-221A9E2D8E31}" srcOrd="7" destOrd="0" presId="urn:microsoft.com/office/officeart/2005/8/layout/process5"/>
    <dgm:cxn modelId="{AB7612D6-2A4D-4EEB-95F6-9D59701C467A}" type="presParOf" srcId="{E8F5676D-B7C2-4D68-9E9F-221A9E2D8E31}" destId="{2A9866B0-ADF7-414E-89C2-86D450CB510E}" srcOrd="0" destOrd="0" presId="urn:microsoft.com/office/officeart/2005/8/layout/process5"/>
    <dgm:cxn modelId="{8D478EEB-D907-4D45-BF70-D247F52FDBFF}" type="presParOf" srcId="{0E664F55-5E4B-4DE9-B5E5-2449561FA622}" destId="{29467C02-AB0A-4F07-862D-388F2A7620CE}" srcOrd="8" destOrd="0" presId="urn:microsoft.com/office/officeart/2005/8/layout/process5"/>
    <dgm:cxn modelId="{5329D78E-774F-4110-A47B-EC3AA9014E80}" type="presParOf" srcId="{0E664F55-5E4B-4DE9-B5E5-2449561FA622}" destId="{8ECCDD90-2754-48F3-BA89-A38E047B30C5}" srcOrd="9" destOrd="0" presId="urn:microsoft.com/office/officeart/2005/8/layout/process5"/>
    <dgm:cxn modelId="{B17D9B89-6A71-45A7-AAE3-F41CEDDDED47}" type="presParOf" srcId="{8ECCDD90-2754-48F3-BA89-A38E047B30C5}" destId="{12CBB3AB-8A89-433E-B597-A9C2398B031D}" srcOrd="0" destOrd="0" presId="urn:microsoft.com/office/officeart/2005/8/layout/process5"/>
    <dgm:cxn modelId="{D46F6E86-3600-4C90-9158-DE038D03DE65}" type="presParOf" srcId="{0E664F55-5E4B-4DE9-B5E5-2449561FA622}" destId="{1CCA4F38-926F-462B-AA28-CE102A9A3140}" srcOrd="10" destOrd="0" presId="urn:microsoft.com/office/officeart/2005/8/layout/process5"/>
    <dgm:cxn modelId="{A5A230C6-D29C-43CF-A709-447C8CE9DAA6}" type="presParOf" srcId="{0E664F55-5E4B-4DE9-B5E5-2449561FA622}" destId="{0DF5CF4D-6CDA-4CD5-BAD1-DC1B41DADAC3}" srcOrd="11" destOrd="0" presId="urn:microsoft.com/office/officeart/2005/8/layout/process5"/>
    <dgm:cxn modelId="{AD7EE657-F087-4FD4-A2B6-F7F9CF1D2037}" type="presParOf" srcId="{0DF5CF4D-6CDA-4CD5-BAD1-DC1B41DADAC3}" destId="{3A3CC4CD-98BF-453B-B51E-9473683368F6}" srcOrd="0" destOrd="0" presId="urn:microsoft.com/office/officeart/2005/8/layout/process5"/>
    <dgm:cxn modelId="{1A0A1307-FDE8-4B20-9A61-0F8E270B716A}" type="presParOf" srcId="{0E664F55-5E4B-4DE9-B5E5-2449561FA622}" destId="{BFEC0F2A-BD02-4BAD-A460-9862C4DF9D4D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9998F2-EDF8-478B-A678-AB52AAA6DB38}">
      <dsp:nvSpPr>
        <dsp:cNvPr id="0" name=""/>
        <dsp:cNvSpPr/>
      </dsp:nvSpPr>
      <dsp:spPr>
        <a:xfrm>
          <a:off x="4603" y="987180"/>
          <a:ext cx="2012630" cy="120757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>
              <a:solidFill>
                <a:schemeClr val="tx1"/>
              </a:solidFill>
            </a:rPr>
            <a:t>Start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39972" y="1022549"/>
        <a:ext cx="1941892" cy="1136840"/>
      </dsp:txXfrm>
    </dsp:sp>
    <dsp:sp modelId="{87998FA9-269C-40B4-A1E9-625C930A9DFD}">
      <dsp:nvSpPr>
        <dsp:cNvPr id="0" name=""/>
        <dsp:cNvSpPr/>
      </dsp:nvSpPr>
      <dsp:spPr>
        <a:xfrm>
          <a:off x="2194345" y="1341403"/>
          <a:ext cx="426677" cy="499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>
            <a:solidFill>
              <a:schemeClr val="tx1"/>
            </a:solidFill>
          </a:endParaRPr>
        </a:p>
      </dsp:txBody>
      <dsp:txXfrm>
        <a:off x="2194345" y="1441229"/>
        <a:ext cx="298674" cy="299480"/>
      </dsp:txXfrm>
    </dsp:sp>
    <dsp:sp modelId="{51CCEEF7-3D0C-4D8D-A96B-A238FDEAB52D}">
      <dsp:nvSpPr>
        <dsp:cNvPr id="0" name=""/>
        <dsp:cNvSpPr/>
      </dsp:nvSpPr>
      <dsp:spPr>
        <a:xfrm>
          <a:off x="2822286" y="987180"/>
          <a:ext cx="2012630" cy="120757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>
              <a:solidFill>
                <a:schemeClr val="tx1"/>
              </a:solidFill>
            </a:rPr>
            <a:t>Ideas generation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857655" y="1022549"/>
        <a:ext cx="1941892" cy="1136840"/>
      </dsp:txXfrm>
    </dsp:sp>
    <dsp:sp modelId="{EE2D4EA0-D974-4712-8D6E-69ACD927B21F}">
      <dsp:nvSpPr>
        <dsp:cNvPr id="0" name=""/>
        <dsp:cNvSpPr/>
      </dsp:nvSpPr>
      <dsp:spPr>
        <a:xfrm>
          <a:off x="5012028" y="1341403"/>
          <a:ext cx="426677" cy="499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>
            <a:solidFill>
              <a:schemeClr val="tx1"/>
            </a:solidFill>
          </a:endParaRPr>
        </a:p>
      </dsp:txBody>
      <dsp:txXfrm>
        <a:off x="5012028" y="1441229"/>
        <a:ext cx="298674" cy="299480"/>
      </dsp:txXfrm>
    </dsp:sp>
    <dsp:sp modelId="{92EA191E-B0E1-4722-AFBF-54C8627DE127}">
      <dsp:nvSpPr>
        <dsp:cNvPr id="0" name=""/>
        <dsp:cNvSpPr/>
      </dsp:nvSpPr>
      <dsp:spPr>
        <a:xfrm>
          <a:off x="5639969" y="987180"/>
          <a:ext cx="2012630" cy="120757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>
              <a:solidFill>
                <a:schemeClr val="tx1"/>
              </a:solidFill>
            </a:rPr>
            <a:t>Ideas combination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5675338" y="1022549"/>
        <a:ext cx="1941892" cy="1136840"/>
      </dsp:txXfrm>
    </dsp:sp>
    <dsp:sp modelId="{284D937A-D2F6-43AF-A061-1BAF211675B5}">
      <dsp:nvSpPr>
        <dsp:cNvPr id="0" name=""/>
        <dsp:cNvSpPr/>
      </dsp:nvSpPr>
      <dsp:spPr>
        <a:xfrm>
          <a:off x="7829712" y="1341403"/>
          <a:ext cx="426677" cy="499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>
            <a:solidFill>
              <a:schemeClr val="tx1"/>
            </a:solidFill>
          </a:endParaRPr>
        </a:p>
      </dsp:txBody>
      <dsp:txXfrm>
        <a:off x="7829712" y="1441229"/>
        <a:ext cx="298674" cy="299480"/>
      </dsp:txXfrm>
    </dsp:sp>
    <dsp:sp modelId="{E093F54D-6081-47E2-B1F0-39248F5FBCA9}">
      <dsp:nvSpPr>
        <dsp:cNvPr id="0" name=""/>
        <dsp:cNvSpPr/>
      </dsp:nvSpPr>
      <dsp:spPr>
        <a:xfrm>
          <a:off x="8457652" y="987180"/>
          <a:ext cx="2012630" cy="120757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>
              <a:solidFill>
                <a:schemeClr val="tx1"/>
              </a:solidFill>
            </a:rPr>
            <a:t>Evaluation &amp; Validation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8493021" y="1022549"/>
        <a:ext cx="1941892" cy="1136840"/>
      </dsp:txXfrm>
    </dsp:sp>
    <dsp:sp modelId="{E8F5676D-B7C2-4D68-9E9F-221A9E2D8E31}">
      <dsp:nvSpPr>
        <dsp:cNvPr id="0" name=""/>
        <dsp:cNvSpPr/>
      </dsp:nvSpPr>
      <dsp:spPr>
        <a:xfrm rot="5400000">
          <a:off x="9250629" y="2335643"/>
          <a:ext cx="426677" cy="499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>
            <a:solidFill>
              <a:schemeClr val="tx1"/>
            </a:solidFill>
          </a:endParaRPr>
        </a:p>
      </dsp:txBody>
      <dsp:txXfrm rot="-5400000">
        <a:off x="9314228" y="2371871"/>
        <a:ext cx="299480" cy="298674"/>
      </dsp:txXfrm>
    </dsp:sp>
    <dsp:sp modelId="{29467C02-AB0A-4F07-862D-388F2A7620CE}">
      <dsp:nvSpPr>
        <dsp:cNvPr id="0" name=""/>
        <dsp:cNvSpPr/>
      </dsp:nvSpPr>
      <dsp:spPr>
        <a:xfrm>
          <a:off x="8457652" y="2999811"/>
          <a:ext cx="2012630" cy="120757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>
              <a:solidFill>
                <a:schemeClr val="tx1"/>
              </a:solidFill>
            </a:rPr>
            <a:t>Generate new ideas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8493021" y="3035180"/>
        <a:ext cx="1941892" cy="1136840"/>
      </dsp:txXfrm>
    </dsp:sp>
    <dsp:sp modelId="{8ECCDD90-2754-48F3-BA89-A38E047B30C5}">
      <dsp:nvSpPr>
        <dsp:cNvPr id="0" name=""/>
        <dsp:cNvSpPr/>
      </dsp:nvSpPr>
      <dsp:spPr>
        <a:xfrm rot="10800000">
          <a:off x="7853863" y="3354034"/>
          <a:ext cx="426677" cy="499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>
            <a:solidFill>
              <a:schemeClr val="tx1"/>
            </a:solidFill>
          </a:endParaRPr>
        </a:p>
      </dsp:txBody>
      <dsp:txXfrm rot="10800000">
        <a:off x="7981866" y="3453860"/>
        <a:ext cx="298674" cy="299480"/>
      </dsp:txXfrm>
    </dsp:sp>
    <dsp:sp modelId="{1CCA4F38-926F-462B-AA28-CE102A9A3140}">
      <dsp:nvSpPr>
        <dsp:cNvPr id="0" name=""/>
        <dsp:cNvSpPr/>
      </dsp:nvSpPr>
      <dsp:spPr>
        <a:xfrm>
          <a:off x="5639969" y="2999811"/>
          <a:ext cx="2012630" cy="120757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>
              <a:solidFill>
                <a:schemeClr val="tx1"/>
              </a:solidFill>
            </a:rPr>
            <a:t>Selection of best ideas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5675338" y="3035180"/>
        <a:ext cx="1941892" cy="1136840"/>
      </dsp:txXfrm>
    </dsp:sp>
    <dsp:sp modelId="{0DF5CF4D-6CDA-4CD5-BAD1-DC1B41DADAC3}">
      <dsp:nvSpPr>
        <dsp:cNvPr id="0" name=""/>
        <dsp:cNvSpPr/>
      </dsp:nvSpPr>
      <dsp:spPr>
        <a:xfrm rot="10800000">
          <a:off x="5036180" y="3354034"/>
          <a:ext cx="426677" cy="499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>
            <a:solidFill>
              <a:schemeClr val="tx1"/>
            </a:solidFill>
          </a:endParaRPr>
        </a:p>
      </dsp:txBody>
      <dsp:txXfrm rot="10800000">
        <a:off x="5164183" y="3453860"/>
        <a:ext cx="298674" cy="299480"/>
      </dsp:txXfrm>
    </dsp:sp>
    <dsp:sp modelId="{BFEC0F2A-BD02-4BAD-A460-9862C4DF9D4D}">
      <dsp:nvSpPr>
        <dsp:cNvPr id="0" name=""/>
        <dsp:cNvSpPr/>
      </dsp:nvSpPr>
      <dsp:spPr>
        <a:xfrm>
          <a:off x="2822286" y="2999811"/>
          <a:ext cx="2012630" cy="120757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>
              <a:solidFill>
                <a:schemeClr val="tx1"/>
              </a:solidFill>
            </a:rPr>
            <a:t>End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857655" y="3035180"/>
        <a:ext cx="1941892" cy="11368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44182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ictionary.cambridge.org/us/dictionary/english/examine" TargetMode="External"/><Relationship Id="rId7" Type="http://schemas.openxmlformats.org/officeDocument/2006/relationships/hyperlink" Target="https://dictionary.cambridge.org/us/dictionary/english/information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ictionary.cambridge.org/us/dictionary/english/discover" TargetMode="External"/><Relationship Id="rId5" Type="http://schemas.openxmlformats.org/officeDocument/2006/relationships/hyperlink" Target="https://dictionary.cambridge.org/us/dictionary/english/order" TargetMode="External"/><Relationship Id="rId4" Type="http://schemas.openxmlformats.org/officeDocument/2006/relationships/hyperlink" Target="https://dictionary.cambridge.org/us/dictionary/english/carefully" TargetMode="Externa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ictionary.cambridge.org/us/dictionary/english/animal" TargetMode="External"/><Relationship Id="rId3" Type="http://schemas.openxmlformats.org/officeDocument/2006/relationships/hyperlink" Target="https://dictionary.cambridge.org/us/dictionary/english/system" TargetMode="External"/><Relationship Id="rId7" Type="http://schemas.openxmlformats.org/officeDocument/2006/relationships/hyperlink" Target="https://dictionary.cambridge.org/us/dictionary/english/plant" TargetMode="External"/><Relationship Id="rId12" Type="http://schemas.openxmlformats.org/officeDocument/2006/relationships/hyperlink" Target="https://dictionary.cambridge.org/us/dictionary/english/quality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ictionary.cambridge.org/us/dictionary/english/especially" TargetMode="External"/><Relationship Id="rId11" Type="http://schemas.openxmlformats.org/officeDocument/2006/relationships/hyperlink" Target="https://dictionary.cambridge.org/us/dictionary/english/similar" TargetMode="External"/><Relationship Id="rId5" Type="http://schemas.openxmlformats.org/officeDocument/2006/relationships/hyperlink" Target="https://dictionary.cambridge.org/us/dictionary/english/organize" TargetMode="External"/><Relationship Id="rId10" Type="http://schemas.openxmlformats.org/officeDocument/2006/relationships/hyperlink" Target="https://dictionary.cambridge.org/us/dictionary/english/share" TargetMode="External"/><Relationship Id="rId4" Type="http://schemas.openxmlformats.org/officeDocument/2006/relationships/hyperlink" Target="https://dictionary.cambridge.org/us/dictionary/english/name" TargetMode="External"/><Relationship Id="rId9" Type="http://schemas.openxmlformats.org/officeDocument/2006/relationships/hyperlink" Target="https://dictionary.cambridge.org/us/dictionary/english/group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ictionary.cambridge.org/us/dictionary/english/quality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ictionary.cambridge.org/us/dictionary/english/learned" TargetMode="External"/><Relationship Id="rId5" Type="http://schemas.openxmlformats.org/officeDocument/2006/relationships/hyperlink" Target="https://dictionary.cambridge.org/us/dictionary/english/born" TargetMode="External"/><Relationship Id="rId4" Type="http://schemas.openxmlformats.org/officeDocument/2006/relationships/hyperlink" Target="https://dictionary.cambridge.org/us/dictionary/english/ability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Pattern </a:t>
            </a:r>
            <a:r>
              <a:rPr lang="en-US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/ˈ</a:t>
            </a:r>
            <a:r>
              <a:rPr lang="en-US" b="0" i="0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pæt</a:t>
            </a:r>
            <a:r>
              <a:rPr lang="en-US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̬.</a:t>
            </a:r>
            <a:r>
              <a:rPr lang="en-US" b="0" i="0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ɚn</a:t>
            </a:r>
            <a:r>
              <a:rPr lang="en-US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/: </a:t>
            </a:r>
            <a:endParaRPr dirty="0"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45481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37890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9876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51940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11837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8712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21286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4965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29246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78259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Pattern </a:t>
            </a:r>
            <a:r>
              <a:rPr lang="en-US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/ˈ</a:t>
            </a:r>
            <a:r>
              <a:rPr lang="en-US" b="0" i="0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pæt</a:t>
            </a:r>
            <a:r>
              <a:rPr lang="en-US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̬.</a:t>
            </a:r>
            <a:r>
              <a:rPr lang="en-US" b="0" i="0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ɚn</a:t>
            </a:r>
            <a:r>
              <a:rPr lang="en-US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/: </a:t>
            </a:r>
            <a:endParaRPr dirty="0"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72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61317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0802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dirty="0">
                <a:effectLst/>
              </a:rPr>
              <a:t>Scrutinize 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/ˈ</a:t>
            </a:r>
            <a:r>
              <a:rPr lang="en-US" b="0" i="0" u="none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skru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ː.</a:t>
            </a:r>
            <a:r>
              <a:rPr lang="en-US" b="0" i="0" u="none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t̬ən.aɪz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/:  to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3" tooltip="examine"/>
              </a:rPr>
              <a:t>examine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something very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4" tooltip="carefully"/>
              </a:rPr>
              <a:t>carefully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in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5" tooltip="order"/>
              </a:rPr>
              <a:t>order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to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6" tooltip="discover"/>
              </a:rPr>
              <a:t>discover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7" tooltip="information"/>
              </a:rPr>
              <a:t>information</a:t>
            </a: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16909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Defer = delay / postpone</a:t>
            </a:r>
            <a:endParaRPr dirty="0"/>
          </a:p>
        </p:txBody>
      </p:sp>
      <p:sp>
        <p:nvSpPr>
          <p:cNvPr id="132" name="Google Shape;1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84456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716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8819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u="none" dirty="0"/>
              <a:t>Taxonomy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/</a:t>
            </a:r>
            <a:r>
              <a:rPr lang="en-US" b="0" i="0" u="none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tækˈsɑ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ː.</a:t>
            </a:r>
            <a:r>
              <a:rPr lang="en-US" b="0" i="0" u="none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nə.mi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/: a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3" tooltip="system"/>
              </a:rPr>
              <a:t>system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for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4" tooltip="naming"/>
              </a:rPr>
              <a:t>naming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5" tooltip="organizing"/>
              </a:rPr>
              <a:t>organizing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things,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6" tooltip="especially"/>
              </a:rPr>
              <a:t>especially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7" tooltip="plants"/>
              </a:rPr>
              <a:t>plants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8" tooltip="animals"/>
              </a:rPr>
              <a:t>animals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, into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9" tooltip="groups"/>
              </a:rPr>
              <a:t>groups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that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10" tooltip="share"/>
              </a:rPr>
              <a:t>share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11" tooltip="similar"/>
              </a:rPr>
              <a:t>similar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12" tooltip="qualities"/>
              </a:rPr>
              <a:t>qualities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BẢNG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PHÂN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LOẠI</a:t>
            </a:r>
            <a:endParaRPr b="0" u="none" dirty="0"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8784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1180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u="none" dirty="0"/>
              <a:t>Innate 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en-US" b="0" i="0" u="none" dirty="0" err="1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ɪˈneɪt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/: An innate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3" tooltip="quality"/>
              </a:rPr>
              <a:t>quality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4" tooltip="ability"/>
              </a:rPr>
              <a:t>ability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is one that you were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5" tooltip="born"/>
              </a:rPr>
              <a:t>born</a:t>
            </a:r>
            <a:r>
              <a:rPr lang="en-US" b="0" i="0" u="none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 with, not one you have </a:t>
            </a:r>
            <a:r>
              <a:rPr lang="en-US" b="0" i="0" u="none" strike="noStrike" dirty="0">
                <a:solidFill>
                  <a:srgbClr val="1D2A57"/>
                </a:solidFill>
                <a:effectLst/>
                <a:latin typeface="Arial" panose="020B0604020202020204" pitchFamily="34" charset="0"/>
                <a:hlinkClick r:id="rId6" tooltip="learned"/>
              </a:rPr>
              <a:t>learned</a:t>
            </a:r>
            <a:endParaRPr b="0" u="none" dirty="0"/>
          </a:p>
        </p:txBody>
      </p:sp>
      <p:sp>
        <p:nvSpPr>
          <p:cNvPr id="142" name="Google Shape;14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7715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16145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5184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7303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590FF13-BE15-4B5E-B8FA-C0BBD4134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76D33E6-F679-4F9C-82C1-F92F239721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34BD615-AEA4-4A85-8BD7-1CC452F24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C55F9B1-C105-4E59-BC5F-046479EDE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19F91DA-90D7-4080-9063-683DCFCE2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727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278E902-5DE5-4965-B0F1-08C16F578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94A5CAE-702D-481A-879D-396D78A908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8E999B5-9FF5-4BDD-909C-9C299A961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68A4E95-54F2-45B4-84AD-D160ACBB1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0EEC5EC-7DC2-4F20-AF25-9668A9DA0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578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4FF05DD2-8D28-45FC-941B-D47CB75160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6A050795-5CEE-4D30-90D0-A3E3CB3B11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3604071-5E43-4077-BD23-843307F99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4451FD8-52B5-43D3-A256-6B87F72F4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D785164-C747-4A08-B4DF-914DAB522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423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8B9F6F-EE35-4643-83DE-999A5DF4B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9A4554E-F3D5-4DCF-96F6-414507B5A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F18BD15-ADA5-4E5D-B2FA-68611AD0A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62EFB2C-A4A9-4DD5-A91D-76B022C52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E501107-C021-41C8-951E-19AEF7436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37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869FB2-A520-4F1D-9337-A2D9AA598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B57E12A-E92C-486C-851C-FE6A6DCF3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8843180-2529-437C-A044-F23EF0F5E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DFC2E82-3541-4129-A3DE-38931FFBA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CF90B5B-75FB-4B9D-98CC-B73B07444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480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116883C-DE3D-4BE3-B8EC-F612211D2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D5C72C7-E5DC-494B-95C7-8403D6F1BB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FA19831-4AA2-4FDA-9F54-B2483A96F9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CD06883-9476-434F-9343-85A552799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C930291-9F3F-481F-9598-5A0044193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5C906C0-42DD-4C59-B997-8B9FC1D64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92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94FE74A-7145-4F37-85C1-20BA07470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ECE6907-2780-4672-B424-7876D31FA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4B173E8-2789-4390-B509-3A2DFABBE3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144BBA1-FB46-4AF2-9353-E63A2C11A3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BA52368A-DDDA-4C35-AD84-6CC8D67D36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7E64A04D-4DD0-41D1-B2DA-F59F02C86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D6B28302-30A3-4C14-9CEC-F8706EEE4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D8A7C706-5660-4FAF-BCAD-EFC31DD4D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9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B5DCC52-AFA8-4E28-A2A8-C612DB3F1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1C23A32-B60E-47FC-9510-B3811A65A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A10ADA5-CF7C-49CB-8BF0-51E7FC610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FDAA22B-F26C-4E09-A477-7B945F12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80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55C33745-D71E-4796-9A0A-CEB90139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D68CCAA3-C104-4107-859C-C8B92641D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1F45E84-27FD-4494-BD36-BF972B8E8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40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A1D91E-FDA6-41E3-8607-7C822FDCC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8067579-1352-4AF2-9D7C-7CC48202D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3D66DA8-5045-4930-BE0F-2A35DAC25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FDEA684-D173-4BA2-83BB-B6863A86F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3E374D4-1E8E-4D4E-881F-2B9F708A7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C9B503E-5B02-464E-8EE6-6E35C92AB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244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3ADC5F-81F9-4E46-A0DD-1F4657F21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34E34D56-08B3-47FF-94D1-3C2C530F1D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A5009A8-EDD2-4FA8-B609-E50E5891E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6A3D793-72A6-4E3C-9FCC-BC9E53BAD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2F4785E-AB24-43F7-8C23-24786611A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4DE1B5B-E12A-4F2B-8393-EA4D83225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4962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B67262F-B502-45CA-B82F-C7A97CB0B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3E9EBC8-B3D7-49A2-AF8C-FA059A727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2588246-0A87-46AC-9F30-B1D905A7ED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4B6D8F0-BA0E-460A-BFB5-86043A9847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9FA0D85-DFBA-40D3-8501-FB823854A8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41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sychologytoday.com/ca/tests/career/creative-problem-solving-tes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7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 statue of two people&#10;&#10;Description automatically generated with medium confidence">
            <a:extLst>
              <a:ext uri="{FF2B5EF4-FFF2-40B4-BE49-F238E27FC236}">
                <a16:creationId xmlns="" xmlns:a16="http://schemas.microsoft.com/office/drawing/2014/main" id="{4C9A197E-5C35-36A9-F86A-658B8C6F10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Freeform 5">
            <a:extLst>
              <a:ext uri="{FF2B5EF4-FFF2-40B4-BE49-F238E27FC236}">
                <a16:creationId xmlns="" xmlns:a16="http://schemas.microsoft.com/office/drawing/2014/main" id="{87CC2527-562A-4F69-B487-4371E5B243E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3" name="Google Shape;88;p1">
            <a:extLst>
              <a:ext uri="{FF2B5EF4-FFF2-40B4-BE49-F238E27FC236}">
                <a16:creationId xmlns="" xmlns:a16="http://schemas.microsoft.com/office/drawing/2014/main" id="{CBBC9937-9C43-51A5-C3DA-10BC981FDD46}"/>
              </a:ext>
            </a:extLst>
          </p:cNvPr>
          <p:cNvSpPr txBox="1">
            <a:spLocks/>
          </p:cNvSpPr>
          <p:nvPr/>
        </p:nvSpPr>
        <p:spPr>
          <a:xfrm>
            <a:off x="8022020" y="4105691"/>
            <a:ext cx="3852041" cy="1834056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  <a:buClr>
                <a:srgbClr val="FFFFFF"/>
              </a:buClr>
              <a:buSzPts val="7200"/>
            </a:pPr>
            <a:r>
              <a:rPr lang="en-US" sz="4800" b="1" dirty="0"/>
              <a:t>THINKING AND ANALYSIS</a:t>
            </a:r>
          </a:p>
        </p:txBody>
      </p:sp>
      <p:cxnSp>
        <p:nvCxnSpPr>
          <p:cNvPr id="141" name="Straight Connector 140">
            <a:extLst>
              <a:ext uri="{FF2B5EF4-FFF2-40B4-BE49-F238E27FC236}">
                <a16:creationId xmlns="" xmlns:a16="http://schemas.microsoft.com/office/drawing/2014/main" id="{BCDAEC91-5BCE-4B55-9CC0-43EF94CB734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Logo&#10;&#10;Description automatically generated">
            <a:extLst>
              <a:ext uri="{FF2B5EF4-FFF2-40B4-BE49-F238E27FC236}">
                <a16:creationId xmlns="" xmlns:a16="http://schemas.microsoft.com/office/drawing/2014/main" id="{320B5C42-6736-09E2-28FA-362D7DCB0E7A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9158227" y="2295131"/>
            <a:ext cx="1579625" cy="1731533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="" xmlns:a16="http://schemas.microsoft.com/office/drawing/2014/main" id="{4E5715C5-D6FA-3528-B7CF-CE61589B857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958" y="380983"/>
            <a:ext cx="2438730" cy="72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34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88F9E532-E029-4F59-BD5D-6140886961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556971"/>
              </p:ext>
            </p:extLst>
          </p:nvPr>
        </p:nvGraphicFramePr>
        <p:xfrm>
          <a:off x="724292" y="966667"/>
          <a:ext cx="10955518" cy="5383335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956477">
                  <a:extLst>
                    <a:ext uri="{9D8B030D-6E8A-4147-A177-3AD203B41FA5}">
                      <a16:colId xmlns="" xmlns:a16="http://schemas.microsoft.com/office/drawing/2014/main" val="458965444"/>
                    </a:ext>
                  </a:extLst>
                </a:gridCol>
                <a:gridCol w="7999041">
                  <a:extLst>
                    <a:ext uri="{9D8B030D-6E8A-4147-A177-3AD203B41FA5}">
                      <a16:colId xmlns="" xmlns:a16="http://schemas.microsoft.com/office/drawing/2014/main" val="558921130"/>
                    </a:ext>
                  </a:extLst>
                </a:gridCol>
              </a:tblGrid>
              <a:tr h="6716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dirty="0">
                          <a:effectLst/>
                        </a:rPr>
                        <a:t>MAIN SKILL LEVELS</a:t>
                      </a:r>
                      <a:endParaRPr lang="en-US" sz="2400" b="1" dirty="0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>
                          <a:effectLst/>
                        </a:rPr>
                        <a:t>DESCRIPTION</a:t>
                      </a:r>
                      <a:endParaRPr lang="en-US" sz="2400" b="1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extLst>
                  <a:ext uri="{0D108BD9-81ED-4DB2-BD59-A6C34878D82A}">
                    <a16:rowId xmlns="" xmlns:a16="http://schemas.microsoft.com/office/drawing/2014/main" val="156361776"/>
                  </a:ext>
                </a:extLst>
              </a:tr>
              <a:tr h="17114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>
                          <a:effectLst/>
                        </a:rPr>
                        <a:t>Analyzing</a:t>
                      </a:r>
                      <a:endParaRPr lang="en-US" sz="2800" b="1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2400" b="0" dirty="0">
                          <a:solidFill>
                            <a:srgbClr val="373D3F"/>
                          </a:solidFill>
                          <a:effectLst/>
                        </a:rPr>
                        <a:t>When you analyze, you have the ability to break down or distinguish the parts of material into its components, </a:t>
                      </a:r>
                      <a:r>
                        <a:rPr lang="en-US" sz="2400" b="0" dirty="0">
                          <a:solidFill>
                            <a:srgbClr val="FF0000"/>
                          </a:solidFill>
                          <a:effectLst/>
                        </a:rPr>
                        <a:t>so that its organizational structure may be better understood.</a:t>
                      </a:r>
                      <a:endParaRPr lang="en-US" sz="2400" b="0" dirty="0">
                        <a:solidFill>
                          <a:srgbClr val="FF0000"/>
                        </a:solidFill>
                        <a:effectLst/>
                        <a:latin typeface="proxima-nova"/>
                      </a:endParaRPr>
                    </a:p>
                  </a:txBody>
                  <a:tcPr marL="274320" marR="14014" marT="10510" marB="10510" anchor="ctr"/>
                </a:tc>
                <a:extLst>
                  <a:ext uri="{0D108BD9-81ED-4DB2-BD59-A6C34878D82A}">
                    <a16:rowId xmlns="" xmlns:a16="http://schemas.microsoft.com/office/drawing/2014/main" val="688851234"/>
                  </a:ext>
                </a:extLst>
              </a:tr>
              <a:tr h="12888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dirty="0">
                          <a:effectLst/>
                        </a:rPr>
                        <a:t>Evaluating</a:t>
                      </a:r>
                      <a:endParaRPr lang="en-US" sz="2800" b="1" dirty="0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2400" b="0" dirty="0">
                          <a:solidFill>
                            <a:srgbClr val="373D3F"/>
                          </a:solidFill>
                          <a:effectLst/>
                        </a:rPr>
                        <a:t>With skills in evaluating, you are able to </a:t>
                      </a:r>
                      <a:r>
                        <a:rPr lang="en-US" sz="2400" b="0" dirty="0">
                          <a:solidFill>
                            <a:srgbClr val="FF0000"/>
                          </a:solidFill>
                          <a:effectLst/>
                        </a:rPr>
                        <a:t>judge, check</a:t>
                      </a:r>
                      <a:r>
                        <a:rPr lang="en-US" sz="2400" b="0" dirty="0">
                          <a:solidFill>
                            <a:srgbClr val="373D3F"/>
                          </a:solidFill>
                          <a:effectLst/>
                        </a:rPr>
                        <a:t>, and even critique the value of material for a given purpose.</a:t>
                      </a:r>
                      <a:endParaRPr lang="en-US" sz="2400" b="0" dirty="0">
                        <a:solidFill>
                          <a:srgbClr val="373D3F"/>
                        </a:solidFill>
                        <a:effectLst/>
                        <a:latin typeface="proxima-nova"/>
                      </a:endParaRPr>
                    </a:p>
                  </a:txBody>
                  <a:tcPr marL="274320" marR="14014" marT="10510" marB="10510" anchor="ctr"/>
                </a:tc>
                <a:extLst>
                  <a:ext uri="{0D108BD9-81ED-4DB2-BD59-A6C34878D82A}">
                    <a16:rowId xmlns="" xmlns:a16="http://schemas.microsoft.com/office/drawing/2014/main" val="2424133091"/>
                  </a:ext>
                </a:extLst>
              </a:tr>
              <a:tr h="17114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dirty="0">
                          <a:effectLst/>
                        </a:rPr>
                        <a:t>Creating</a:t>
                      </a:r>
                      <a:endParaRPr lang="en-US" sz="2800" b="1" dirty="0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2400" b="0" dirty="0">
                          <a:solidFill>
                            <a:srgbClr val="373D3F"/>
                          </a:solidFill>
                          <a:effectLst/>
                        </a:rPr>
                        <a:t>With skills in creating, you are able to put parts together to form a coherent or unique new whole. You can reorganize elements into a new pattern or structure through generating, planning, or producing.</a:t>
                      </a:r>
                      <a:endParaRPr lang="en-US" sz="2400" b="0" dirty="0">
                        <a:solidFill>
                          <a:srgbClr val="373D3F"/>
                        </a:solidFill>
                        <a:effectLst/>
                        <a:latin typeface="proxima-nova"/>
                      </a:endParaRPr>
                    </a:p>
                  </a:txBody>
                  <a:tcPr marL="274320" marR="14014" marT="10510" marB="10510" anchor="ctr"/>
                </a:tc>
                <a:extLst>
                  <a:ext uri="{0D108BD9-81ED-4DB2-BD59-A6C34878D82A}">
                    <a16:rowId xmlns="" xmlns:a16="http://schemas.microsoft.com/office/drawing/2014/main" val="147541133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487B5F9-2D53-4988-A669-078234DD4C9C}"/>
              </a:ext>
            </a:extLst>
          </p:cNvPr>
          <p:cNvSpPr txBox="1"/>
          <p:nvPr/>
        </p:nvSpPr>
        <p:spPr>
          <a:xfrm>
            <a:off x="763466" y="290918"/>
            <a:ext cx="108771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DESCRIPTIONS OF THE BLOOM’S TAXONOMY - </a:t>
            </a:r>
            <a:r>
              <a:rPr lang="en-US" sz="2800" b="1" dirty="0">
                <a:effectLst/>
              </a:rPr>
              <a:t>THE COGNITIVE DOMAIN</a:t>
            </a:r>
            <a:endParaRPr lang="en-US" sz="2800" b="1" dirty="0">
              <a:effectLst/>
              <a:latin typeface="proxima-nova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95016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>
            <a:spLocks noGrp="1"/>
          </p:cNvSpPr>
          <p:nvPr>
            <p:ph type="title"/>
          </p:nvPr>
        </p:nvSpPr>
        <p:spPr>
          <a:xfrm>
            <a:off x="7540028" y="539886"/>
            <a:ext cx="4087306" cy="2889114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chemeClr val="accent1"/>
              </a:buClr>
              <a:buSzPts val="4400"/>
            </a:pPr>
            <a:r>
              <a:rPr lang="en-US" sz="5400" dirty="0"/>
              <a:t>2. </a:t>
            </a:r>
            <a:r>
              <a:rPr lang="en-US" sz="5400" b="1" dirty="0"/>
              <a:t>Creative Thinking Skills</a:t>
            </a:r>
            <a:br>
              <a:rPr lang="en-US" sz="5400" b="1" dirty="0"/>
            </a:br>
            <a:endParaRPr lang="en-US" sz="5400" dirty="0"/>
          </a:p>
        </p:txBody>
      </p:sp>
      <p:sp>
        <p:nvSpPr>
          <p:cNvPr id="80" name="Freeform: Shape 79">
            <a:extLst>
              <a:ext uri="{FF2B5EF4-FFF2-40B4-BE49-F238E27FC236}">
                <a16:creationId xmlns="" xmlns:a16="http://schemas.microsoft.com/office/drawing/2014/main" id="{E49CC64F-7275-4E33-961B-0C5CDC43987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39" name="Google Shape;139;p8"/>
          <p:cNvPicPr preferRelativeResize="0"/>
          <p:nvPr/>
        </p:nvPicPr>
        <p:blipFill rotWithShape="1">
          <a:blip r:embed="rId3"/>
          <a:srcRect l="23943" r="7646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18" name="Google Shape;137;p8">
            <a:extLst>
              <a:ext uri="{FF2B5EF4-FFF2-40B4-BE49-F238E27FC236}">
                <a16:creationId xmlns="" xmlns:a16="http://schemas.microsoft.com/office/drawing/2014/main" id="{F178E022-CED7-4D6F-B3E0-3BB3717CFC31}"/>
              </a:ext>
            </a:extLst>
          </p:cNvPr>
          <p:cNvSpPr txBox="1">
            <a:spLocks noGrp="1"/>
          </p:cNvSpPr>
          <p:nvPr>
            <p:ph sz="half" idx="1"/>
          </p:nvPr>
        </p:nvSpPr>
        <p:spPr>
          <a:xfrm>
            <a:off x="6794338" y="3037124"/>
            <a:ext cx="4915623" cy="2889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45720" lvl="0" indent="0" algn="r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</a:pPr>
            <a:r>
              <a:rPr lang="en-US" sz="3200" b="1" dirty="0"/>
              <a:t>“</a:t>
            </a:r>
            <a:r>
              <a:rPr lang="en-US" sz="3200" b="1" dirty="0">
                <a:solidFill>
                  <a:srgbClr val="FFFF00"/>
                </a:solidFill>
              </a:rPr>
              <a:t>Everybody has a creative potential </a:t>
            </a:r>
            <a:r>
              <a:rPr lang="en-US" sz="3200" dirty="0"/>
              <a:t>and from the moment you can express this creative potential, </a:t>
            </a:r>
            <a:r>
              <a:rPr lang="en-US" sz="3200" b="1" dirty="0">
                <a:solidFill>
                  <a:srgbClr val="FFFF00"/>
                </a:solidFill>
              </a:rPr>
              <a:t>you can start changing the world</a:t>
            </a:r>
            <a:r>
              <a:rPr lang="en-US" sz="3200" dirty="0"/>
              <a:t>.”</a:t>
            </a:r>
            <a:endParaRPr sz="3200" dirty="0"/>
          </a:p>
          <a:p>
            <a:pPr marL="45720" lvl="0" indent="0" algn="r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</a:pPr>
            <a:r>
              <a:rPr lang="en-US" sz="2600" dirty="0"/>
              <a:t> </a:t>
            </a:r>
            <a:r>
              <a:rPr lang="en-US" sz="2600" i="1" dirty="0"/>
              <a:t>Paulo Coelho, author and lyricist</a:t>
            </a:r>
            <a:endParaRPr sz="2600" i="1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9" name="Rectangle 198">
            <a:extLst>
              <a:ext uri="{FF2B5EF4-FFF2-40B4-BE49-F238E27FC236}">
                <a16:creationId xmlns="" xmlns:a16="http://schemas.microsoft.com/office/drawing/2014/main" id="{D009D6D5-DAC2-4A8B-A17A-E206B9012D0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Google Shape;144;p9"/>
          <p:cNvSpPr txBox="1">
            <a:spLocks noGrp="1"/>
          </p:cNvSpPr>
          <p:nvPr>
            <p:ph type="body" idx="4294967295"/>
          </p:nvPr>
        </p:nvSpPr>
        <p:spPr>
          <a:xfrm>
            <a:off x="838199" y="967200"/>
            <a:ext cx="6433101" cy="4277632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 fontScale="92500" lnSpcReduction="20000"/>
          </a:bodyPr>
          <a:lstStyle/>
          <a:p>
            <a:pPr marL="228600" lvl="0">
              <a:spcBef>
                <a:spcPts val="0"/>
              </a:spcBef>
              <a:spcAft>
                <a:spcPts val="600"/>
              </a:spcAft>
            </a:pPr>
            <a:endParaRPr lang="en-US" dirty="0">
              <a:highlight>
                <a:srgbClr val="FFFFFF"/>
              </a:highlight>
            </a:endParaRPr>
          </a:p>
          <a:p>
            <a:pPr marL="228600" lvl="0">
              <a:spcBef>
                <a:spcPts val="0"/>
              </a:spcBef>
              <a:spcAft>
                <a:spcPts val="600"/>
              </a:spcAft>
              <a:buSzPts val="1760"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Everyone has creative abilities.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/>
              <a:t>It’s true of everyone who fully expresses creative abilities as well as those who express them very little or not at all.</a:t>
            </a:r>
          </a:p>
          <a:p>
            <a:pPr marL="228600" lvl="0">
              <a:spcBef>
                <a:spcPts val="0"/>
              </a:spcBef>
              <a:spcAft>
                <a:spcPts val="600"/>
              </a:spcAft>
            </a:pPr>
            <a:endParaRPr lang="en-US" sz="1600" dirty="0"/>
          </a:p>
          <a:p>
            <a:pPr marL="228600" lvl="0">
              <a:spcBef>
                <a:spcPts val="0"/>
              </a:spcBef>
              <a:spcAft>
                <a:spcPts val="600"/>
              </a:spcAft>
              <a:buSzPts val="1760"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All humans are innately creative</a:t>
            </a:r>
            <a:r>
              <a:rPr lang="en-US" dirty="0"/>
              <a:t>, especially if creativity is understood as a problem-solving skill.</a:t>
            </a:r>
          </a:p>
          <a:p>
            <a:pPr marL="228600" lvl="0">
              <a:spcBef>
                <a:spcPts val="0"/>
              </a:spcBef>
              <a:spcAft>
                <a:spcPts val="600"/>
              </a:spcAft>
            </a:pPr>
            <a:endParaRPr lang="en-US" sz="1400" dirty="0"/>
          </a:p>
          <a:p>
            <a:pPr marL="228600" lvl="0">
              <a:spcBef>
                <a:spcPts val="0"/>
              </a:spcBef>
              <a:spcAft>
                <a:spcPts val="600"/>
              </a:spcAft>
              <a:buSzPts val="1760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Creativity is inspired when there is a problem to solve</a:t>
            </a:r>
            <a:r>
              <a:rPr lang="en-US" b="1" dirty="0"/>
              <a:t>.</a:t>
            </a:r>
            <a:r>
              <a:rPr lang="en-US" dirty="0"/>
              <a:t> As a creative thinker, you are curious, optimistic, and imaginative.</a:t>
            </a:r>
          </a:p>
        </p:txBody>
      </p:sp>
      <p:pic>
        <p:nvPicPr>
          <p:cNvPr id="195" name="Picture 194" descr="Lightbulb idea concept">
            <a:extLst>
              <a:ext uri="{FF2B5EF4-FFF2-40B4-BE49-F238E27FC236}">
                <a16:creationId xmlns="" xmlns:a16="http://schemas.microsoft.com/office/drawing/2014/main" id="{C79F27F0-805E-435B-9131-FE64EE10F9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-1" r="56189" b="-1"/>
          <a:stretch/>
        </p:blipFill>
        <p:spPr>
          <a:xfrm>
            <a:off x="7687988" y="10"/>
            <a:ext cx="4500964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E02F5438-2A66-490F-A978-4734CC0564F2}"/>
              </a:ext>
            </a:extLst>
          </p:cNvPr>
          <p:cNvSpPr txBox="1"/>
          <p:nvPr/>
        </p:nvSpPr>
        <p:spPr>
          <a:xfrm>
            <a:off x="907330" y="443979"/>
            <a:ext cx="60944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4000" b="1" i="0" dirty="0">
                <a:solidFill>
                  <a:srgbClr val="077FAB"/>
                </a:solidFill>
                <a:effectLst/>
                <a:latin typeface="proxima-nova"/>
              </a:rPr>
              <a:t>Creative Thinking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E86A6901-6FB0-408C-BF87-FC8DBBA332CC}"/>
              </a:ext>
            </a:extLst>
          </p:cNvPr>
          <p:cNvSpPr txBox="1"/>
          <p:nvPr/>
        </p:nvSpPr>
        <p:spPr>
          <a:xfrm>
            <a:off x="635057" y="4997586"/>
            <a:ext cx="801123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373D3F"/>
                </a:solidFill>
                <a:effectLst/>
                <a:latin typeface="proxima-nova"/>
              </a:rPr>
              <a:t>Creativity is inspired when there is a problem to solve</a:t>
            </a:r>
            <a:r>
              <a:rPr lang="en-US" sz="2400" b="0" i="0" dirty="0">
                <a:solidFill>
                  <a:srgbClr val="373D3F"/>
                </a:solidFill>
                <a:effectLst/>
                <a:latin typeface="proxima-nova"/>
              </a:rPr>
              <a:t>. Considered as an act of problem-solving, creativity can be understood as a </a:t>
            </a:r>
            <a:r>
              <a:rPr lang="en-US" sz="2400" b="1" i="1" dirty="0">
                <a:solidFill>
                  <a:srgbClr val="373D3F"/>
                </a:solidFill>
                <a:effectLst/>
                <a:latin typeface="proxima-nova"/>
              </a:rPr>
              <a:t>skill</a:t>
            </a:r>
            <a:r>
              <a:rPr lang="en-US" sz="2400" b="0" i="0" dirty="0">
                <a:solidFill>
                  <a:srgbClr val="373D3F"/>
                </a:solidFill>
                <a:effectLst/>
                <a:latin typeface="proxima-nova"/>
              </a:rPr>
              <a:t>—as opposed to an inborn talent or natural “gift”—that </a:t>
            </a:r>
            <a:r>
              <a:rPr lang="en-US" sz="2400" b="1" i="1" dirty="0">
                <a:solidFill>
                  <a:srgbClr val="373D3F"/>
                </a:solidFill>
                <a:effectLst/>
                <a:latin typeface="proxima-nova"/>
              </a:rPr>
              <a:t>can be taught as well as learned</a:t>
            </a:r>
            <a:r>
              <a:rPr lang="en-US" sz="2400" b="0" i="0" dirty="0">
                <a:solidFill>
                  <a:srgbClr val="373D3F"/>
                </a:solidFill>
                <a:effectLst/>
                <a:latin typeface="proxima-nova"/>
              </a:rPr>
              <a:t>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build="p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"/>
          <p:cNvSpPr txBox="1">
            <a:spLocks noGrp="1"/>
          </p:cNvSpPr>
          <p:nvPr>
            <p:ph type="title"/>
          </p:nvPr>
        </p:nvSpPr>
        <p:spPr>
          <a:xfrm>
            <a:off x="88062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3200" b="1" cap="none" dirty="0"/>
              <a:t>ACTIVITY: ASSESS YOUR CREATIVE PROBLEM-SOLVING SKILLS</a:t>
            </a:r>
            <a:endParaRPr sz="3200" dirty="0"/>
          </a:p>
        </p:txBody>
      </p:sp>
      <p:sp>
        <p:nvSpPr>
          <p:cNvPr id="151" name="Google Shape;151;p10"/>
          <p:cNvSpPr txBox="1">
            <a:spLocks noGrp="1"/>
          </p:cNvSpPr>
          <p:nvPr>
            <p:ph idx="1"/>
          </p:nvPr>
        </p:nvSpPr>
        <p:spPr>
          <a:xfrm>
            <a:off x="880620" y="1690688"/>
            <a:ext cx="10515600" cy="4620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80000"/>
              <a:buNone/>
            </a:pPr>
            <a:r>
              <a:rPr lang="en-US" b="1" u="sng" dirty="0"/>
              <a:t>Objective</a:t>
            </a:r>
            <a:endParaRPr dirty="0"/>
          </a:p>
          <a:p>
            <a:pPr lvl="1" indent="-182880">
              <a:spcBef>
                <a:spcPts val="1400"/>
              </a:spcBef>
              <a:buSzPct val="80000"/>
            </a:pPr>
            <a:r>
              <a:rPr lang="en-US" sz="2000" dirty="0"/>
              <a:t>Evaluate your attitude toward problem-solving in the context of cultivating creative thinking.</a:t>
            </a:r>
            <a:endParaRPr sz="2000" dirty="0"/>
          </a:p>
          <a:p>
            <a:pPr marL="4572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ct val="80000"/>
              <a:buNone/>
            </a:pPr>
            <a:r>
              <a:rPr lang="en-US" b="1" u="sng" dirty="0"/>
              <a:t>Directions:</a:t>
            </a:r>
            <a:endParaRPr dirty="0"/>
          </a:p>
          <a:p>
            <a:pPr lvl="1" indent="-182880">
              <a:spcBef>
                <a:spcPts val="1400"/>
              </a:spcBef>
              <a:buSzPct val="80000"/>
            </a:pPr>
            <a:r>
              <a:rPr lang="en-US" sz="2000" dirty="0"/>
              <a:t>Access </a:t>
            </a:r>
            <a:r>
              <a:rPr lang="en-US" sz="2000" i="1" dirty="0"/>
              <a:t>Psychology Today</a:t>
            </a:r>
            <a:r>
              <a:rPr lang="en-US" sz="2000" dirty="0"/>
              <a:t>’s </a:t>
            </a:r>
            <a:r>
              <a:rPr lang="en-US" sz="2000" b="1" u="sng" dirty="0">
                <a:solidFill>
                  <a:schemeClr val="hlink"/>
                </a:solidFill>
                <a:hlinkClick r:id="rId3"/>
              </a:rPr>
              <a:t>Creative Problem-Solving Test</a:t>
            </a:r>
            <a:r>
              <a:rPr lang="en-US" sz="2000" dirty="0"/>
              <a:t> at the </a:t>
            </a:r>
            <a:r>
              <a:rPr lang="en-US" sz="2000" i="1" dirty="0"/>
              <a:t>Psychology Today</a:t>
            </a:r>
            <a:r>
              <a:rPr lang="en-US" sz="2000" dirty="0"/>
              <a:t> Web site.</a:t>
            </a:r>
            <a:endParaRPr sz="2000" dirty="0"/>
          </a:p>
          <a:p>
            <a:pPr lvl="1" indent="-182880">
              <a:spcBef>
                <a:spcPts val="1400"/>
              </a:spcBef>
              <a:buSzPct val="80000"/>
            </a:pPr>
            <a:r>
              <a:rPr lang="en-US" sz="2000" dirty="0"/>
              <a:t>Read the introductory text, which explains how creativity is linked to fundamental qualities of thinking, such as flexibility and tolerance of ambiguity.</a:t>
            </a:r>
            <a:endParaRPr sz="2000" dirty="0"/>
          </a:p>
          <a:p>
            <a:pPr lvl="1" indent="-182880">
              <a:spcBef>
                <a:spcPts val="1400"/>
              </a:spcBef>
              <a:buSzPct val="80000"/>
            </a:pPr>
            <a:r>
              <a:rPr lang="en-US" sz="2000" dirty="0"/>
              <a:t>Then advance to the questions by clicking on the “Take The Test” button. The test has 20 questions and will take roughly 10 minutes.</a:t>
            </a:r>
            <a:endParaRPr sz="2000" dirty="0"/>
          </a:p>
          <a:p>
            <a:pPr lvl="1" indent="-182880">
              <a:spcBef>
                <a:spcPts val="1400"/>
              </a:spcBef>
              <a:buSzPct val="80000"/>
            </a:pPr>
            <a:r>
              <a:rPr lang="en-US" sz="2000" dirty="0"/>
              <a:t>After finishing the test, you will receive a Snapshot Report with an introduction, a graph, and a personalized interpretation for one of your test scores.</a:t>
            </a:r>
            <a:endParaRPr sz="2000" dirty="0"/>
          </a:p>
          <a:p>
            <a:pPr lvl="1" indent="-182880">
              <a:spcBef>
                <a:spcPts val="1400"/>
              </a:spcBef>
              <a:buSzPct val="80000"/>
            </a:pPr>
            <a:r>
              <a:rPr lang="en-US" sz="2000" dirty="0"/>
              <a:t>Complete any further steps by following your instructor’s directions.</a:t>
            </a:r>
            <a:endParaRPr sz="2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9065250-4467-492F-82B8-9E143535BACF}"/>
              </a:ext>
            </a:extLst>
          </p:cNvPr>
          <p:cNvSpPr txBox="1"/>
          <p:nvPr/>
        </p:nvSpPr>
        <p:spPr>
          <a:xfrm>
            <a:off x="4551997" y="804422"/>
            <a:ext cx="7528560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285750" indent="-285750" fontAlgn="base">
              <a:spcBef>
                <a:spcPts val="600"/>
              </a:spcBef>
              <a:buFont typeface="Arial" panose="020B0604020202020204" pitchFamily="34" charset="0"/>
              <a:buChar char="•"/>
              <a:defRPr sz="2800" b="0" i="0">
                <a:solidFill>
                  <a:srgbClr val="373D3F"/>
                </a:solidFill>
                <a:effectLst/>
                <a:latin typeface="proxima-nova"/>
              </a:defRPr>
            </a:lvl1pPr>
          </a:lstStyle>
          <a:p>
            <a:r>
              <a:rPr lang="en-US" sz="2600" dirty="0">
                <a:solidFill>
                  <a:srgbClr val="0070C0"/>
                </a:solidFill>
              </a:rPr>
              <a:t>Design sample exam questions to test your knowledge as you study for a final.</a:t>
            </a:r>
          </a:p>
          <a:p>
            <a:r>
              <a:rPr lang="en-US" sz="2600" dirty="0">
                <a:solidFill>
                  <a:srgbClr val="0070C0"/>
                </a:solidFill>
              </a:rPr>
              <a:t>Devise a social media strategy for a club on campus.</a:t>
            </a:r>
          </a:p>
          <a:p>
            <a:r>
              <a:rPr lang="en-US" sz="2600" dirty="0">
                <a:solidFill>
                  <a:srgbClr val="0070C0"/>
                </a:solidFill>
              </a:rPr>
              <a:t>Propose an education plan for a major you are designing for yourself.</a:t>
            </a:r>
          </a:p>
          <a:p>
            <a:r>
              <a:rPr lang="en-US" sz="2600" dirty="0">
                <a:solidFill>
                  <a:srgbClr val="0070C0"/>
                </a:solidFill>
              </a:rPr>
              <a:t>Prepare a speech that you will give in a debate in your course.</a:t>
            </a:r>
          </a:p>
          <a:p>
            <a:r>
              <a:rPr lang="en-US" sz="2600" dirty="0">
                <a:solidFill>
                  <a:srgbClr val="0070C0"/>
                </a:solidFill>
              </a:rPr>
              <a:t>Develop a pattern for a costume in a theatrical production.</a:t>
            </a:r>
          </a:p>
          <a:p>
            <a:r>
              <a:rPr lang="en-US" sz="2600" dirty="0">
                <a:solidFill>
                  <a:srgbClr val="0070C0"/>
                </a:solidFill>
              </a:rPr>
              <a:t>Arrange audience seats in your classroom to maximize attention during your presentation.</a:t>
            </a:r>
          </a:p>
          <a:p>
            <a:r>
              <a:rPr lang="en-US" sz="2600" dirty="0">
                <a:solidFill>
                  <a:srgbClr val="0070C0"/>
                </a:solidFill>
              </a:rPr>
              <a:t>Arrange an eye-catching holiday display in your dormitory or apartment building.</a:t>
            </a:r>
          </a:p>
        </p:txBody>
      </p:sp>
      <p:sp>
        <p:nvSpPr>
          <p:cNvPr id="7" name="Google Shape;156;p11">
            <a:extLst>
              <a:ext uri="{FF2B5EF4-FFF2-40B4-BE49-F238E27FC236}">
                <a16:creationId xmlns="" xmlns:a16="http://schemas.microsoft.com/office/drawing/2014/main" id="{4B356020-5C32-4F58-B0D9-114FC65E58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443" y="298156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b="1" dirty="0"/>
              <a:t>Creative Thinking in Education</a:t>
            </a:r>
            <a:br>
              <a:rPr lang="en-US" b="1" dirty="0"/>
            </a:b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A40138AA-D737-449F-BB6D-38203B67219B}"/>
              </a:ext>
            </a:extLst>
          </p:cNvPr>
          <p:cNvSpPr txBox="1"/>
          <p:nvPr/>
        </p:nvSpPr>
        <p:spPr>
          <a:xfrm>
            <a:off x="883836" y="3512856"/>
            <a:ext cx="313277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base"/>
            <a:r>
              <a:rPr lang="en-US" sz="2400" b="0" i="0" dirty="0">
                <a:solidFill>
                  <a:srgbClr val="373D3F"/>
                </a:solidFill>
                <a:effectLst/>
                <a:latin typeface="proxima-nova"/>
              </a:rPr>
              <a:t>College is great ground for enhancing creative thinking skills.</a:t>
            </a:r>
          </a:p>
          <a:p>
            <a:pPr algn="r" fontAlgn="base"/>
            <a:r>
              <a:rPr lang="en-US" sz="2400" b="0" i="0" dirty="0">
                <a:solidFill>
                  <a:srgbClr val="373D3F"/>
                </a:solidFill>
                <a:effectLst/>
                <a:latin typeface="proxima-nova"/>
              </a:rPr>
              <a:t>These are some college  activities that can stimulate creative thinking. Are any familiar to you?</a:t>
            </a:r>
          </a:p>
        </p:txBody>
      </p:sp>
      <p:pic>
        <p:nvPicPr>
          <p:cNvPr id="9" name="Picture 2" descr="image depicting thinking outside th ebox">
            <a:extLst>
              <a:ext uri="{FF2B5EF4-FFF2-40B4-BE49-F238E27FC236}">
                <a16:creationId xmlns="" xmlns:a16="http://schemas.microsoft.com/office/drawing/2014/main" id="{4C931238-D9EE-4E0E-85C2-8F70B3B8E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383" y="1660806"/>
            <a:ext cx="1627678" cy="168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786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"/>
          <p:cNvSpPr txBox="1">
            <a:spLocks noGrp="1"/>
          </p:cNvSpPr>
          <p:nvPr>
            <p:ph type="title"/>
          </p:nvPr>
        </p:nvSpPr>
        <p:spPr>
          <a:xfrm>
            <a:off x="111443" y="298156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b="1" dirty="0"/>
              <a:t>Creative Thinking in Education</a:t>
            </a:r>
            <a:br>
              <a:rPr lang="en-US" b="1" dirty="0"/>
            </a:br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9065250-4467-492F-82B8-9E143535BACF}"/>
              </a:ext>
            </a:extLst>
          </p:cNvPr>
          <p:cNvSpPr txBox="1"/>
          <p:nvPr/>
        </p:nvSpPr>
        <p:spPr>
          <a:xfrm>
            <a:off x="4439920" y="1347904"/>
            <a:ext cx="752856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0070C0"/>
                </a:solidFill>
                <a:effectLst/>
                <a:latin typeface="proxima-nova"/>
              </a:rPr>
              <a:t>Participate in a brainstorming session with your fellow musicians on how you will collaborate to write a musical composition.</a:t>
            </a:r>
          </a:p>
          <a:p>
            <a:pPr marL="285750" indent="-285750" algn="l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0070C0"/>
                </a:solidFill>
                <a:effectLst/>
                <a:latin typeface="proxima-nova"/>
              </a:rPr>
              <a:t>Draft a script for a video production that will be shown to several college administrators.</a:t>
            </a:r>
          </a:p>
          <a:p>
            <a:pPr marL="285750" indent="-285750" algn="l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0070C0"/>
                </a:solidFill>
                <a:effectLst/>
                <a:latin typeface="proxima-nova"/>
              </a:rPr>
              <a:t>Compose a set of requests and recommendations for a campus office to improve its customer service.</a:t>
            </a:r>
          </a:p>
          <a:p>
            <a:pPr marL="285750" indent="-285750" algn="l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0070C0"/>
                </a:solidFill>
                <a:effectLst/>
                <a:latin typeface="proxima-nova"/>
              </a:rPr>
              <a:t>Develop a marketing pitch for a mock business you are developing.</a:t>
            </a:r>
          </a:p>
          <a:p>
            <a:pPr marL="285750" indent="-285750" algn="l" fontAlgn="base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0070C0"/>
                </a:solidFill>
                <a:effectLst/>
                <a:latin typeface="proxima-nova"/>
              </a:rPr>
              <a:t>Develop a comprehensive energy-reduction plan for your cohousing arrangement.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15BD09A6-FD87-4D20-B581-2305647F3D03}"/>
              </a:ext>
            </a:extLst>
          </p:cNvPr>
          <p:cNvSpPr txBox="1"/>
          <p:nvPr/>
        </p:nvSpPr>
        <p:spPr>
          <a:xfrm>
            <a:off x="883836" y="3512856"/>
            <a:ext cx="313277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base"/>
            <a:r>
              <a:rPr lang="en-US" sz="2400" b="0" i="0" dirty="0">
                <a:solidFill>
                  <a:srgbClr val="373D3F"/>
                </a:solidFill>
                <a:effectLst/>
                <a:latin typeface="proxima-nova"/>
              </a:rPr>
              <a:t>College is great ground for enhancing creative thinking skills.</a:t>
            </a:r>
          </a:p>
          <a:p>
            <a:pPr algn="r" fontAlgn="base"/>
            <a:r>
              <a:rPr lang="en-US" sz="2400" b="0" i="0" dirty="0">
                <a:solidFill>
                  <a:srgbClr val="373D3F"/>
                </a:solidFill>
                <a:effectLst/>
                <a:latin typeface="proxima-nova"/>
              </a:rPr>
              <a:t>These are some college  activities that can stimulate creative thinking. Are any familiar to you?</a:t>
            </a:r>
          </a:p>
        </p:txBody>
      </p:sp>
      <p:pic>
        <p:nvPicPr>
          <p:cNvPr id="1026" name="Picture 2" descr="image depicting thinking outside th ebox">
            <a:extLst>
              <a:ext uri="{FF2B5EF4-FFF2-40B4-BE49-F238E27FC236}">
                <a16:creationId xmlns="" xmlns:a16="http://schemas.microsoft.com/office/drawing/2014/main" id="{C751794E-BBF1-40FF-B1B3-0149E1FF8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383" y="1660806"/>
            <a:ext cx="1627678" cy="168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="" xmlns:a16="http://schemas.microsoft.com/office/drawing/2014/main" id="{06DA9DF9-31F7-4056-B42E-878CC92417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Google Shape;164;p12"/>
          <p:cNvSpPr txBox="1">
            <a:spLocks noGrp="1"/>
          </p:cNvSpPr>
          <p:nvPr>
            <p:ph type="title"/>
          </p:nvPr>
        </p:nvSpPr>
        <p:spPr>
          <a:xfrm>
            <a:off x="602827" y="389467"/>
            <a:ext cx="7233233" cy="60621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Autofit/>
          </a:bodyPr>
          <a:lstStyle/>
          <a:p>
            <a:pPr marL="0" lvl="0" indent="0">
              <a:spcAft>
                <a:spcPts val="0"/>
              </a:spcAft>
              <a:buClr>
                <a:schemeClr val="accent1"/>
              </a:buClr>
              <a:buSzPct val="100000"/>
            </a:pPr>
            <a:r>
              <a:rPr lang="en-US" sz="3600" b="1" dirty="0">
                <a:solidFill>
                  <a:srgbClr val="0070C0"/>
                </a:solidFill>
              </a:rPr>
              <a:t>How to Stimulate Creative Thinking</a:t>
            </a:r>
            <a:endParaRPr lang="en-US" sz="3600" dirty="0">
              <a:solidFill>
                <a:srgbClr val="0070C0"/>
              </a:solidFill>
            </a:endParaRPr>
          </a:p>
        </p:txBody>
      </p:sp>
      <p:pic>
        <p:nvPicPr>
          <p:cNvPr id="168" name="Picture 165" descr="People working on ideas">
            <a:extLst>
              <a:ext uri="{FF2B5EF4-FFF2-40B4-BE49-F238E27FC236}">
                <a16:creationId xmlns="" xmlns:a16="http://schemas.microsoft.com/office/drawing/2014/main" id="{54C14BB6-7D67-4C6D-8BDA-19C08E50F9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39" r="34924" b="2"/>
          <a:stretch/>
        </p:blipFill>
        <p:spPr>
          <a:xfrm>
            <a:off x="7214735" y="10"/>
            <a:ext cx="497726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213DBC76-0286-4512-834D-1D404D8C7F30}"/>
              </a:ext>
            </a:extLst>
          </p:cNvPr>
          <p:cNvSpPr txBox="1"/>
          <p:nvPr/>
        </p:nvSpPr>
        <p:spPr>
          <a:xfrm>
            <a:off x="602828" y="1096135"/>
            <a:ext cx="6502401" cy="557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 fontAlgn="base">
              <a:buFont typeface="+mj-lt"/>
              <a:buAutoNum type="arabicPeriod"/>
            </a:pPr>
            <a:r>
              <a:rPr lang="en-US" sz="2800" b="1" i="0" dirty="0">
                <a:solidFill>
                  <a:srgbClr val="373D3F"/>
                </a:solidFill>
                <a:effectLst/>
                <a:latin typeface="proxima-nova"/>
              </a:rPr>
              <a:t>Sleep on it.</a:t>
            </a:r>
            <a:r>
              <a:rPr lang="en-US" sz="2800" b="0" i="0" dirty="0">
                <a:solidFill>
                  <a:srgbClr val="373D3F"/>
                </a:solidFill>
                <a:effectLst/>
                <a:latin typeface="proxima-nova"/>
              </a:rPr>
              <a:t> </a:t>
            </a:r>
            <a:r>
              <a:rPr lang="en-US" sz="2000" b="0" i="0" dirty="0">
                <a:solidFill>
                  <a:srgbClr val="373D3F"/>
                </a:solidFill>
                <a:effectLst/>
                <a:latin typeface="proxima-nova"/>
              </a:rPr>
              <a:t>Over the years, researchers have found that the REM sleep cycle boosts our creativity and problem-solving abilities, providing us with innovative ideas or answers to vexing dilemmas when we awaken. </a:t>
            </a:r>
            <a:r>
              <a:rPr lang="en-US" sz="2000" b="1" i="0" dirty="0">
                <a:solidFill>
                  <a:srgbClr val="373D3F"/>
                </a:solidFill>
                <a:effectLst/>
                <a:latin typeface="proxima-nova"/>
              </a:rPr>
              <a:t>Keep a pen and paper by the bed</a:t>
            </a:r>
            <a:r>
              <a:rPr lang="en-US" sz="2000" b="0" i="0" dirty="0">
                <a:solidFill>
                  <a:srgbClr val="373D3F"/>
                </a:solidFill>
                <a:effectLst/>
                <a:latin typeface="proxima-nova"/>
              </a:rPr>
              <a:t> so you can write down your nocturnal insights if they wake you up.</a:t>
            </a:r>
            <a:endParaRPr lang="en-US" sz="2100" b="0" i="0" dirty="0">
              <a:solidFill>
                <a:srgbClr val="373D3F"/>
              </a:solidFill>
              <a:effectLst/>
              <a:latin typeface="proxima-nova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200" b="0" i="0" dirty="0">
              <a:solidFill>
                <a:srgbClr val="373D3F"/>
              </a:solidFill>
              <a:effectLst/>
              <a:latin typeface="proxima-nova"/>
            </a:endParaRPr>
          </a:p>
          <a:p>
            <a:pPr marL="457200" indent="-457200" algn="l" fontAlgn="base">
              <a:buFont typeface="+mj-lt"/>
              <a:buAutoNum type="arabicPeriod"/>
            </a:pPr>
            <a:r>
              <a:rPr lang="en-US" sz="2800" b="1" i="0" dirty="0">
                <a:solidFill>
                  <a:srgbClr val="373D3F"/>
                </a:solidFill>
                <a:effectLst/>
                <a:latin typeface="proxima-nova"/>
              </a:rPr>
              <a:t>Go for a run or hit the gym.</a:t>
            </a:r>
            <a:r>
              <a:rPr lang="en-US" sz="2800" b="0" i="0" dirty="0">
                <a:solidFill>
                  <a:srgbClr val="373D3F"/>
                </a:solidFill>
                <a:effectLst/>
                <a:latin typeface="proxima-nova"/>
              </a:rPr>
              <a:t> </a:t>
            </a:r>
            <a:r>
              <a:rPr lang="en-US" sz="2000" b="0" i="0" dirty="0">
                <a:solidFill>
                  <a:srgbClr val="373D3F"/>
                </a:solidFill>
                <a:effectLst/>
                <a:latin typeface="proxima-nova"/>
              </a:rPr>
              <a:t>Studies indicate that exercise stimulates creative thinking, and the brainpower boost lasts for a few hours.</a:t>
            </a:r>
            <a:endParaRPr lang="en-US" sz="2100" b="0" i="0" dirty="0">
              <a:solidFill>
                <a:srgbClr val="373D3F"/>
              </a:solidFill>
              <a:effectLst/>
              <a:latin typeface="proxima-nova"/>
            </a:endParaRPr>
          </a:p>
          <a:p>
            <a:pPr marL="457200" indent="-457200" algn="l" fontAlgn="base">
              <a:buFont typeface="+mj-lt"/>
              <a:buAutoNum type="arabicPeriod"/>
            </a:pPr>
            <a:endParaRPr lang="en-US" sz="1200" b="1" i="0" dirty="0">
              <a:solidFill>
                <a:srgbClr val="373D3F"/>
              </a:solidFill>
              <a:effectLst/>
              <a:latin typeface="proxima-nova"/>
            </a:endParaRPr>
          </a:p>
          <a:p>
            <a:pPr marL="457200" indent="-457200" algn="l" fontAlgn="base">
              <a:buFont typeface="+mj-lt"/>
              <a:buAutoNum type="arabicPeriod"/>
            </a:pPr>
            <a:r>
              <a:rPr lang="en-US" sz="2800" b="1" i="0" dirty="0">
                <a:solidFill>
                  <a:srgbClr val="373D3F"/>
                </a:solidFill>
                <a:effectLst/>
                <a:latin typeface="proxima-nova"/>
              </a:rPr>
              <a:t>Allow your mind to wander a few times every day.</a:t>
            </a:r>
            <a:r>
              <a:rPr lang="en-US" sz="2100" b="0" i="0" dirty="0">
                <a:solidFill>
                  <a:srgbClr val="373D3F"/>
                </a:solidFill>
                <a:effectLst/>
                <a:latin typeface="proxima-nova"/>
              </a:rPr>
              <a:t> </a:t>
            </a:r>
            <a:r>
              <a:rPr lang="en-US" sz="2000" b="0" i="0" dirty="0">
                <a:solidFill>
                  <a:srgbClr val="373D3F"/>
                </a:solidFill>
                <a:effectLst/>
                <a:latin typeface="proxima-nova"/>
              </a:rPr>
              <a:t>Far from being a waste of time, daydreaming has been found to be an essential part of generating new ideas. If you’re stuck on a problem or creatively blocked, think about something else for a while.</a:t>
            </a:r>
            <a:endParaRPr lang="en-US" sz="2100" b="0" i="0" dirty="0">
              <a:solidFill>
                <a:srgbClr val="373D3F"/>
              </a:solidFill>
              <a:effectLst/>
              <a:latin typeface="proxima-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="" xmlns:a16="http://schemas.microsoft.com/office/drawing/2014/main" id="{06DA9DF9-31F7-4056-B42E-878CC92417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Google Shape;164;p12"/>
          <p:cNvSpPr txBox="1">
            <a:spLocks noGrp="1"/>
          </p:cNvSpPr>
          <p:nvPr>
            <p:ph type="title"/>
          </p:nvPr>
        </p:nvSpPr>
        <p:spPr>
          <a:xfrm>
            <a:off x="602827" y="796783"/>
            <a:ext cx="6700797" cy="60621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Autofit/>
          </a:bodyPr>
          <a:lstStyle/>
          <a:p>
            <a:pPr marL="0" lvl="0" indent="0">
              <a:spcAft>
                <a:spcPts val="0"/>
              </a:spcAft>
              <a:buClr>
                <a:schemeClr val="accent1"/>
              </a:buClr>
              <a:buSzPct val="100000"/>
            </a:pPr>
            <a:r>
              <a:rPr lang="en-US" sz="3600" b="1" dirty="0">
                <a:solidFill>
                  <a:srgbClr val="0070C0"/>
                </a:solidFill>
              </a:rPr>
              <a:t>How to Stimulate Creative Thinking</a:t>
            </a:r>
            <a:endParaRPr lang="en-US" sz="3600" dirty="0">
              <a:solidFill>
                <a:srgbClr val="0070C0"/>
              </a:solidFill>
            </a:endParaRPr>
          </a:p>
        </p:txBody>
      </p:sp>
      <p:pic>
        <p:nvPicPr>
          <p:cNvPr id="168" name="Picture 165" descr="People working on ideas">
            <a:extLst>
              <a:ext uri="{FF2B5EF4-FFF2-40B4-BE49-F238E27FC236}">
                <a16:creationId xmlns="" xmlns:a16="http://schemas.microsoft.com/office/drawing/2014/main" id="{54C14BB6-7D67-4C6D-8BDA-19C08E50F9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39" r="34924" b="2"/>
          <a:stretch/>
        </p:blipFill>
        <p:spPr>
          <a:xfrm>
            <a:off x="7214735" y="10"/>
            <a:ext cx="497726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CCDB40D7-964F-442E-8FA9-E5AD771784F2}"/>
              </a:ext>
            </a:extLst>
          </p:cNvPr>
          <p:cNvSpPr txBox="1"/>
          <p:nvPr/>
        </p:nvSpPr>
        <p:spPr>
          <a:xfrm>
            <a:off x="1066800" y="1480016"/>
            <a:ext cx="5940212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 fontAlgn="base">
              <a:buFont typeface="+mj-lt"/>
              <a:buAutoNum type="arabicPeriod" startAt="4"/>
            </a:pPr>
            <a:r>
              <a:rPr lang="en-US" sz="3200" b="1" i="0" dirty="0">
                <a:solidFill>
                  <a:srgbClr val="373D3F"/>
                </a:solidFill>
                <a:effectLst/>
                <a:latin typeface="proxima-nova"/>
              </a:rPr>
              <a:t>Keep learning.</a:t>
            </a:r>
            <a:r>
              <a:rPr lang="en-US" sz="2400" b="0" i="0" dirty="0">
                <a:solidFill>
                  <a:srgbClr val="373D3F"/>
                </a:solidFill>
                <a:effectLst/>
                <a:latin typeface="proxima-nova"/>
              </a:rPr>
              <a:t> </a:t>
            </a:r>
            <a:r>
              <a:rPr lang="en-US" sz="2000" b="0" i="0" dirty="0">
                <a:solidFill>
                  <a:srgbClr val="373D3F"/>
                </a:solidFill>
                <a:effectLst/>
                <a:latin typeface="proxima-nova"/>
              </a:rPr>
              <a:t>Studying something far removed from your area of expertise is especially effective in helping you think in new ways.</a:t>
            </a:r>
            <a:endParaRPr lang="en-US" sz="2400" b="0" i="0" dirty="0">
              <a:solidFill>
                <a:srgbClr val="373D3F"/>
              </a:solidFill>
              <a:effectLst/>
              <a:latin typeface="proxima-nova"/>
            </a:endParaRPr>
          </a:p>
          <a:p>
            <a:pPr marL="457200" indent="-457200" algn="l" fontAlgn="base">
              <a:buFont typeface="+mj-lt"/>
              <a:buAutoNum type="arabicPeriod" startAt="4"/>
            </a:pPr>
            <a:endParaRPr lang="en-US" sz="1200" b="0" i="0" dirty="0">
              <a:solidFill>
                <a:srgbClr val="373D3F"/>
              </a:solidFill>
              <a:effectLst/>
              <a:latin typeface="proxima-nova"/>
            </a:endParaRPr>
          </a:p>
          <a:p>
            <a:pPr marL="457200" indent="-457200" algn="l" fontAlgn="base">
              <a:buFont typeface="+mj-lt"/>
              <a:buAutoNum type="arabicPeriod" startAt="4"/>
            </a:pPr>
            <a:r>
              <a:rPr lang="en-US" sz="3200" b="1" i="0" dirty="0">
                <a:solidFill>
                  <a:srgbClr val="373D3F"/>
                </a:solidFill>
                <a:effectLst/>
                <a:latin typeface="proxima-nova"/>
              </a:rPr>
              <a:t>Put yourself in nerve-racking situations</a:t>
            </a:r>
            <a:r>
              <a:rPr lang="en-US" sz="2000" b="0" i="0" dirty="0">
                <a:solidFill>
                  <a:srgbClr val="373D3F"/>
                </a:solidFill>
                <a:effectLst/>
                <a:latin typeface="proxima-nova"/>
              </a:rPr>
              <a:t> once in a while to fire up your brain. Fear and frustration can trigger innovative thinking.</a:t>
            </a:r>
            <a:endParaRPr lang="en-US" sz="2400" b="0" i="0" dirty="0">
              <a:solidFill>
                <a:srgbClr val="373D3F"/>
              </a:solidFill>
              <a:effectLst/>
              <a:latin typeface="proxima-nova"/>
            </a:endParaRPr>
          </a:p>
          <a:p>
            <a:pPr marL="457200" indent="-457200" algn="l" fontAlgn="base">
              <a:buFont typeface="+mj-lt"/>
              <a:buAutoNum type="arabicPeriod" startAt="4"/>
            </a:pPr>
            <a:endParaRPr lang="en-US" sz="1200" b="0" i="0" dirty="0">
              <a:solidFill>
                <a:srgbClr val="373D3F"/>
              </a:solidFill>
              <a:effectLst/>
              <a:latin typeface="proxima-nova"/>
            </a:endParaRPr>
          </a:p>
          <a:p>
            <a:pPr marL="457200" indent="-457200" algn="l" fontAlgn="base">
              <a:buFont typeface="+mj-lt"/>
              <a:buAutoNum type="arabicPeriod" startAt="4"/>
            </a:pPr>
            <a:r>
              <a:rPr lang="en-US" sz="3200" b="1" i="0" dirty="0">
                <a:solidFill>
                  <a:srgbClr val="373D3F"/>
                </a:solidFill>
                <a:effectLst/>
                <a:latin typeface="proxima-nova"/>
              </a:rPr>
              <a:t>Keep a notebook with you</a:t>
            </a:r>
            <a:r>
              <a:rPr lang="en-US" sz="2400" b="0" i="0" dirty="0">
                <a:solidFill>
                  <a:srgbClr val="373D3F"/>
                </a:solidFill>
                <a:effectLst/>
                <a:latin typeface="proxima-nova"/>
              </a:rPr>
              <a:t> </a:t>
            </a:r>
            <a:r>
              <a:rPr lang="en-US" sz="2000" b="0" i="0" dirty="0">
                <a:solidFill>
                  <a:srgbClr val="373D3F"/>
                </a:solidFill>
                <a:effectLst/>
                <a:latin typeface="proxima-nova"/>
              </a:rPr>
              <a:t>so you always have a way to record fleeting thoughts. They’re sometimes the best ideas of all.</a:t>
            </a:r>
            <a:endParaRPr lang="en-US" sz="2400" b="0" i="0" dirty="0">
              <a:solidFill>
                <a:srgbClr val="373D3F"/>
              </a:solidFill>
              <a:effectLst/>
              <a:latin typeface="proxima-nova"/>
            </a:endParaRPr>
          </a:p>
        </p:txBody>
      </p:sp>
    </p:spTree>
    <p:extLst>
      <p:ext uri="{BB962C8B-B14F-4D97-AF65-F5344CB8AC3E}">
        <p14:creationId xmlns:p14="http://schemas.microsoft.com/office/powerpoint/2010/main" val="228962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>
            <a:extLst>
              <a:ext uri="{FF2B5EF4-FFF2-40B4-BE49-F238E27FC236}">
                <a16:creationId xmlns="" xmlns:a16="http://schemas.microsoft.com/office/drawing/2014/main" id="{1A3C89F8-0D2F-47FF-B903-151248265F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3880430" y="722384"/>
            <a:ext cx="7160357" cy="222891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chemeClr val="accent1"/>
              </a:buClr>
              <a:buSzPts val="4000"/>
            </a:pPr>
            <a:r>
              <a:rPr lang="en-US" sz="4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Brainstorm of Tips for Creative Thinking</a:t>
            </a:r>
            <a:endParaRPr lang="en-US" sz="4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5" name="Graphic 13">
            <a:extLst>
              <a:ext uri="{FF2B5EF4-FFF2-40B4-BE49-F238E27FC236}">
                <a16:creationId xmlns="" xmlns:a16="http://schemas.microsoft.com/office/drawing/2014/main" id="{C5CB530E-515E-412C-9DF1-5F8FFBD6F3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7" name="Graphic 12">
            <a:extLst>
              <a:ext uri="{FF2B5EF4-FFF2-40B4-BE49-F238E27FC236}">
                <a16:creationId xmlns="" xmlns:a16="http://schemas.microsoft.com/office/drawing/2014/main" id="{712D4376-A578-4FF1-94FC-245E7A6A48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9" name="Graphic 15">
            <a:extLst>
              <a:ext uri="{FF2B5EF4-FFF2-40B4-BE49-F238E27FC236}">
                <a16:creationId xmlns="" xmlns:a16="http://schemas.microsoft.com/office/drawing/2014/main" id="{AEA7509D-F04F-40CB-A0B3-EEF16499CC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="" xmlns:a16="http://schemas.microsoft.com/office/drawing/2014/main" id="{56020367-4FD5-4596-8E10-C5F095CD8D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Graphic 22">
            <a:extLst>
              <a:ext uri="{FF2B5EF4-FFF2-40B4-BE49-F238E27FC236}">
                <a16:creationId xmlns="" xmlns:a16="http://schemas.microsoft.com/office/drawing/2014/main" id="{508BEF50-7B1E-49A4-BC19-5F4F1D755E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5" name="Graphic 23">
            <a:extLst>
              <a:ext uri="{FF2B5EF4-FFF2-40B4-BE49-F238E27FC236}">
                <a16:creationId xmlns="" xmlns:a16="http://schemas.microsoft.com/office/drawing/2014/main" id="{3FBAD350-5664-4811-A208-657FB882D3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7" name="Graphic 21">
            <a:extLst>
              <a:ext uri="{FF2B5EF4-FFF2-40B4-BE49-F238E27FC236}">
                <a16:creationId xmlns="" xmlns:a16="http://schemas.microsoft.com/office/drawing/2014/main" id="{C39ADB8F-D187-49D7-BDCF-C1B6DC7270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Google Shape;174;p13">
            <a:extLst>
              <a:ext uri="{FF2B5EF4-FFF2-40B4-BE49-F238E27FC236}">
                <a16:creationId xmlns="" xmlns:a16="http://schemas.microsoft.com/office/drawing/2014/main" id="{BF405F2A-0E15-455B-B2B2-E6B6A20EEE5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452373" y="2560661"/>
            <a:ext cx="7870783" cy="4072809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rPr lang="en-US" sz="54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best way to have a good idea is to have lots of ideas.</a:t>
            </a:r>
            <a:endParaRPr sz="6600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360"/>
              <a:buNone/>
            </a:pPr>
            <a:r>
              <a:rPr lang="en-US" sz="4400" i="1" dirty="0"/>
              <a:t> </a:t>
            </a:r>
            <a:r>
              <a:rPr lang="en-US" sz="3600" i="1" dirty="0"/>
              <a:t>—Linus Pauling, double Nobel Laureate, chemist, biochemist, and peace campaigner</a:t>
            </a:r>
            <a:endParaRPr sz="4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>
            <a:extLst>
              <a:ext uri="{FF2B5EF4-FFF2-40B4-BE49-F238E27FC236}">
                <a16:creationId xmlns="" xmlns:a16="http://schemas.microsoft.com/office/drawing/2014/main" id="{1A3C89F8-0D2F-47FF-B903-151248265F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5" name="Graphic 13">
            <a:extLst>
              <a:ext uri="{FF2B5EF4-FFF2-40B4-BE49-F238E27FC236}">
                <a16:creationId xmlns="" xmlns:a16="http://schemas.microsoft.com/office/drawing/2014/main" id="{C5CB530E-515E-412C-9DF1-5F8FFBD6F3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7" name="Graphic 12">
            <a:extLst>
              <a:ext uri="{FF2B5EF4-FFF2-40B4-BE49-F238E27FC236}">
                <a16:creationId xmlns="" xmlns:a16="http://schemas.microsoft.com/office/drawing/2014/main" id="{712D4376-A578-4FF1-94FC-245E7A6A48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9" name="Graphic 15">
            <a:extLst>
              <a:ext uri="{FF2B5EF4-FFF2-40B4-BE49-F238E27FC236}">
                <a16:creationId xmlns="" xmlns:a16="http://schemas.microsoft.com/office/drawing/2014/main" id="{AEA7509D-F04F-40CB-A0B3-EEF16499CC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="" xmlns:a16="http://schemas.microsoft.com/office/drawing/2014/main" id="{56020367-4FD5-4596-8E10-C5F095CD8D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Graphic 22">
            <a:extLst>
              <a:ext uri="{FF2B5EF4-FFF2-40B4-BE49-F238E27FC236}">
                <a16:creationId xmlns="" xmlns:a16="http://schemas.microsoft.com/office/drawing/2014/main" id="{508BEF50-7B1E-49A4-BC19-5F4F1D755E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5" name="Graphic 23">
            <a:extLst>
              <a:ext uri="{FF2B5EF4-FFF2-40B4-BE49-F238E27FC236}">
                <a16:creationId xmlns="" xmlns:a16="http://schemas.microsoft.com/office/drawing/2014/main" id="{3FBAD350-5664-4811-A208-657FB882D3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7" name="Graphic 21">
            <a:extLst>
              <a:ext uri="{FF2B5EF4-FFF2-40B4-BE49-F238E27FC236}">
                <a16:creationId xmlns="" xmlns:a16="http://schemas.microsoft.com/office/drawing/2014/main" id="{C39ADB8F-D187-49D7-BDCF-C1B6DC7270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327C73B-C0C1-4876-B373-F4F6B118662D}"/>
              </a:ext>
            </a:extLst>
          </p:cNvPr>
          <p:cNvSpPr txBox="1"/>
          <p:nvPr/>
        </p:nvSpPr>
        <p:spPr>
          <a:xfrm>
            <a:off x="1712229" y="1585863"/>
            <a:ext cx="981532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2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SENSING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  <a:latin typeface="+mj-lt"/>
              </a:rPr>
              <a:t>Use all your senses</a:t>
            </a:r>
            <a:r>
              <a:rPr lang="en-US" sz="2800" dirty="0">
                <a:latin typeface="+mj-lt"/>
              </a:rPr>
              <a:t> - </a:t>
            </a:r>
            <a:r>
              <a:rPr lang="en-US" sz="2800" b="0" i="0" dirty="0">
                <a:effectLst/>
                <a:latin typeface="+mj-lt"/>
              </a:rPr>
              <a:t>see, taste, smell, touch, hear, think, speak.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  <a:latin typeface="+mj-lt"/>
              </a:rPr>
              <a:t>Be a good observer </a:t>
            </a:r>
            <a:r>
              <a:rPr lang="en-US" sz="2800" b="0" i="0" dirty="0">
                <a:effectLst/>
                <a:latin typeface="+mj-lt"/>
              </a:rPr>
              <a:t>of people, nature, and events around you.</a:t>
            </a:r>
          </a:p>
          <a:p>
            <a:pPr algn="l" fontAlgn="base"/>
            <a:r>
              <a:rPr lang="en-US" sz="2800" b="1" i="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THINKING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  <a:latin typeface="+mj-lt"/>
              </a:rPr>
              <a:t>Engage thinking </a:t>
            </a:r>
            <a:r>
              <a:rPr lang="en-US" sz="2800" b="0" i="0" dirty="0">
                <a:effectLst/>
                <a:latin typeface="+mj-lt"/>
              </a:rPr>
              <a:t>on the right side of your brain (intuition, open-mindedness, visual perception, rhythm . . .).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  <a:latin typeface="+mj-lt"/>
              </a:rPr>
              <a:t>Change  your interpretation </a:t>
            </a:r>
            <a:r>
              <a:rPr lang="en-US" sz="2800" b="0" i="0" dirty="0">
                <a:effectLst/>
                <a:latin typeface="+mj-lt"/>
              </a:rPr>
              <a:t>of an event, situation, behavior, person, or object.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  <a:latin typeface="+mj-lt"/>
              </a:rPr>
              <a:t>Allow ideas to incubate</a:t>
            </a:r>
            <a:r>
              <a:rPr lang="en-US" sz="2800" b="0" i="0" dirty="0">
                <a:effectLst/>
                <a:latin typeface="+mj-lt"/>
              </a:rPr>
              <a:t>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  <a:latin typeface="+mj-lt"/>
              </a:rPr>
              <a:t>Be open </a:t>
            </a:r>
            <a:r>
              <a:rPr lang="en-US" sz="2800" b="0" i="0" dirty="0">
                <a:effectLst/>
                <a:latin typeface="+mj-lt"/>
              </a:rPr>
              <a:t>to insight as ideas pop into your mind.</a:t>
            </a:r>
          </a:p>
        </p:txBody>
      </p:sp>
      <p:sp>
        <p:nvSpPr>
          <p:cNvPr id="14" name="Google Shape;172;p13">
            <a:extLst>
              <a:ext uri="{FF2B5EF4-FFF2-40B4-BE49-F238E27FC236}">
                <a16:creationId xmlns="" xmlns:a16="http://schemas.microsoft.com/office/drawing/2014/main" id="{8EDE48D2-DC2C-AC9C-96C7-4BE3064D0A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4818" y="497945"/>
            <a:ext cx="7160357" cy="222891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chemeClr val="accent1"/>
              </a:buClr>
              <a:buSzPts val="4000"/>
            </a:pPr>
            <a:r>
              <a:rPr lang="en-US" sz="4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Brainstorm of Tips for Creative Thinking</a:t>
            </a:r>
            <a:endParaRPr lang="en-US" sz="4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4592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0">
            <a:extLst>
              <a:ext uri="{FF2B5EF4-FFF2-40B4-BE49-F238E27FC236}">
                <a16:creationId xmlns="" xmlns:a16="http://schemas.microsoft.com/office/drawing/2014/main" id="{79BB35BC-D5C2-4C8B-A22A-A71E6191913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6094476" y="1054477"/>
            <a:ext cx="4840010" cy="1807305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dirty="0"/>
              <a:t>Chapter outlines</a:t>
            </a:r>
          </a:p>
        </p:txBody>
      </p:sp>
      <p:pic>
        <p:nvPicPr>
          <p:cNvPr id="5" name="Picture 4" descr="Why the Combination of Analytical Skills and Creativity Is So Valuable –  Career Services | University of Pennsylvania">
            <a:extLst>
              <a:ext uri="{FF2B5EF4-FFF2-40B4-BE49-F238E27FC236}">
                <a16:creationId xmlns="" xmlns:a16="http://schemas.microsoft.com/office/drawing/2014/main" id="{CDF7B0E6-FB18-1878-FF06-67917874A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6" r="11785" b="1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6" name="Google Shape;96;p2"/>
          <p:cNvSpPr txBox="1">
            <a:spLocks noGrp="1"/>
          </p:cNvSpPr>
          <p:nvPr>
            <p:ph idx="1"/>
          </p:nvPr>
        </p:nvSpPr>
        <p:spPr>
          <a:xfrm>
            <a:off x="6198615" y="3841774"/>
            <a:ext cx="4631732" cy="1460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-US" dirty="0"/>
              <a:t>Patterns of thought</a:t>
            </a:r>
          </a:p>
          <a:p>
            <a:pPr marL="514350" indent="-514350">
              <a:spcAft>
                <a:spcPts val="600"/>
              </a:spcAft>
              <a:buSzPct val="100000"/>
              <a:buFont typeface="+mj-lt"/>
              <a:buAutoNum type="arabicPeriod"/>
            </a:pPr>
            <a:r>
              <a:rPr lang="en-US" dirty="0"/>
              <a:t>Creative Thinking Skills 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158CABA6-DF4B-481A-CD62-2DBB9972731B}"/>
              </a:ext>
            </a:extLst>
          </p:cNvPr>
          <p:cNvSpPr txBox="1"/>
          <p:nvPr/>
        </p:nvSpPr>
        <p:spPr>
          <a:xfrm>
            <a:off x="6094476" y="3090168"/>
            <a:ext cx="46317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buClr>
                <a:srgbClr val="FFFFFF"/>
              </a:buClr>
              <a:buSzPts val="7200"/>
            </a:pPr>
            <a:r>
              <a:rPr lang="en-US" sz="2800" b="1" dirty="0"/>
              <a:t>THINKING AND ANALYSIS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>
            <a:extLst>
              <a:ext uri="{FF2B5EF4-FFF2-40B4-BE49-F238E27FC236}">
                <a16:creationId xmlns="" xmlns:a16="http://schemas.microsoft.com/office/drawing/2014/main" id="{1A3C89F8-0D2F-47FF-B903-151248265F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5" name="Graphic 13">
            <a:extLst>
              <a:ext uri="{FF2B5EF4-FFF2-40B4-BE49-F238E27FC236}">
                <a16:creationId xmlns="" xmlns:a16="http://schemas.microsoft.com/office/drawing/2014/main" id="{C5CB530E-515E-412C-9DF1-5F8FFBD6F3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7" name="Graphic 12">
            <a:extLst>
              <a:ext uri="{FF2B5EF4-FFF2-40B4-BE49-F238E27FC236}">
                <a16:creationId xmlns="" xmlns:a16="http://schemas.microsoft.com/office/drawing/2014/main" id="{712D4376-A578-4FF1-94FC-245E7A6A48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9" name="Graphic 15">
            <a:extLst>
              <a:ext uri="{FF2B5EF4-FFF2-40B4-BE49-F238E27FC236}">
                <a16:creationId xmlns="" xmlns:a16="http://schemas.microsoft.com/office/drawing/2014/main" id="{AEA7509D-F04F-40CB-A0B3-EEF16499CC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="" xmlns:a16="http://schemas.microsoft.com/office/drawing/2014/main" id="{56020367-4FD5-4596-8E10-C5F095CD8D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Graphic 22">
            <a:extLst>
              <a:ext uri="{FF2B5EF4-FFF2-40B4-BE49-F238E27FC236}">
                <a16:creationId xmlns="" xmlns:a16="http://schemas.microsoft.com/office/drawing/2014/main" id="{508BEF50-7B1E-49A4-BC19-5F4F1D755E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5" name="Graphic 23">
            <a:extLst>
              <a:ext uri="{FF2B5EF4-FFF2-40B4-BE49-F238E27FC236}">
                <a16:creationId xmlns="" xmlns:a16="http://schemas.microsoft.com/office/drawing/2014/main" id="{3FBAD350-5664-4811-A208-657FB882D3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7" name="Graphic 21">
            <a:extLst>
              <a:ext uri="{FF2B5EF4-FFF2-40B4-BE49-F238E27FC236}">
                <a16:creationId xmlns="" xmlns:a16="http://schemas.microsoft.com/office/drawing/2014/main" id="{C39ADB8F-D187-49D7-BDCF-C1B6DC7270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327C73B-C0C1-4876-B373-F4F6B118662D}"/>
              </a:ext>
            </a:extLst>
          </p:cNvPr>
          <p:cNvSpPr txBox="1"/>
          <p:nvPr/>
        </p:nvSpPr>
        <p:spPr>
          <a:xfrm>
            <a:off x="1979289" y="2175853"/>
            <a:ext cx="893290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200" b="1" i="0" dirty="0">
                <a:solidFill>
                  <a:srgbClr val="FFFF00"/>
                </a:solidFill>
                <a:effectLst/>
                <a:latin typeface="+mj-lt"/>
              </a:rPr>
              <a:t>IMAGINING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Brainstorm by generating ideas with a group of people.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Ask, “What would happen if . . .”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Ask, “In how many different ways . . .”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Develop ideas and expand their possibilities.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Envision the future.</a:t>
            </a:r>
          </a:p>
        </p:txBody>
      </p:sp>
      <p:sp>
        <p:nvSpPr>
          <p:cNvPr id="14" name="Google Shape;172;p13">
            <a:extLst>
              <a:ext uri="{FF2B5EF4-FFF2-40B4-BE49-F238E27FC236}">
                <a16:creationId xmlns="" xmlns:a16="http://schemas.microsoft.com/office/drawing/2014/main" id="{434F8AF7-B1A9-8CB8-BD87-A151F8B70E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4818" y="861251"/>
            <a:ext cx="7160357" cy="222891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chemeClr val="accent1"/>
              </a:buClr>
              <a:buSzPts val="4000"/>
            </a:pPr>
            <a:r>
              <a:rPr lang="en-US" sz="4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Brainstorm of Tips for Creative Thinking</a:t>
            </a:r>
            <a:endParaRPr lang="en-US" sz="4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090396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>
            <a:extLst>
              <a:ext uri="{FF2B5EF4-FFF2-40B4-BE49-F238E27FC236}">
                <a16:creationId xmlns="" xmlns:a16="http://schemas.microsoft.com/office/drawing/2014/main" id="{1A3C89F8-0D2F-47FF-B903-151248265F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5" name="Graphic 13">
            <a:extLst>
              <a:ext uri="{FF2B5EF4-FFF2-40B4-BE49-F238E27FC236}">
                <a16:creationId xmlns="" xmlns:a16="http://schemas.microsoft.com/office/drawing/2014/main" id="{C5CB530E-515E-412C-9DF1-5F8FFBD6F3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7" name="Graphic 12">
            <a:extLst>
              <a:ext uri="{FF2B5EF4-FFF2-40B4-BE49-F238E27FC236}">
                <a16:creationId xmlns="" xmlns:a16="http://schemas.microsoft.com/office/drawing/2014/main" id="{712D4376-A578-4FF1-94FC-245E7A6A48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9" name="Graphic 15">
            <a:extLst>
              <a:ext uri="{FF2B5EF4-FFF2-40B4-BE49-F238E27FC236}">
                <a16:creationId xmlns="" xmlns:a16="http://schemas.microsoft.com/office/drawing/2014/main" id="{AEA7509D-F04F-40CB-A0B3-EEF16499CC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="" xmlns:a16="http://schemas.microsoft.com/office/drawing/2014/main" id="{56020367-4FD5-4596-8E10-C5F095CD8D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Graphic 22">
            <a:extLst>
              <a:ext uri="{FF2B5EF4-FFF2-40B4-BE49-F238E27FC236}">
                <a16:creationId xmlns="" xmlns:a16="http://schemas.microsoft.com/office/drawing/2014/main" id="{508BEF50-7B1E-49A4-BC19-5F4F1D755E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5" name="Graphic 23">
            <a:extLst>
              <a:ext uri="{FF2B5EF4-FFF2-40B4-BE49-F238E27FC236}">
                <a16:creationId xmlns="" xmlns:a16="http://schemas.microsoft.com/office/drawing/2014/main" id="{3FBAD350-5664-4811-A208-657FB882D3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7" name="Graphic 21">
            <a:extLst>
              <a:ext uri="{FF2B5EF4-FFF2-40B4-BE49-F238E27FC236}">
                <a16:creationId xmlns="" xmlns:a16="http://schemas.microsoft.com/office/drawing/2014/main" id="{C39ADB8F-D187-49D7-BDCF-C1B6DC7270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327C73B-C0C1-4876-B373-F4F6B118662D}"/>
              </a:ext>
            </a:extLst>
          </p:cNvPr>
          <p:cNvSpPr txBox="1"/>
          <p:nvPr/>
        </p:nvSpPr>
        <p:spPr>
          <a:xfrm>
            <a:off x="1987030" y="2026744"/>
            <a:ext cx="9258139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200" b="1" i="0" dirty="0">
                <a:solidFill>
                  <a:srgbClr val="FFFF00"/>
                </a:solidFill>
                <a:effectLst/>
                <a:latin typeface="+mj-lt"/>
              </a:rPr>
              <a:t>SPEAKING AND WRITING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373D3F"/>
                </a:solidFill>
                <a:effectLst/>
                <a:latin typeface="+mj-lt"/>
              </a:rPr>
              <a:t>Use your words and your “voice” </a:t>
            </a: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when conveying your original ideas.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Avoid using clichés or overly familiar responses to questions or problems.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Explain how your ideas move beyond the status quo and contribute to a discussion.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Take notes.</a:t>
            </a:r>
          </a:p>
        </p:txBody>
      </p:sp>
      <p:sp>
        <p:nvSpPr>
          <p:cNvPr id="14" name="Google Shape;172;p13">
            <a:extLst>
              <a:ext uri="{FF2B5EF4-FFF2-40B4-BE49-F238E27FC236}">
                <a16:creationId xmlns="" xmlns:a16="http://schemas.microsoft.com/office/drawing/2014/main" id="{3D6A7FE8-52EC-EDFF-DEAB-249480056D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4818" y="768797"/>
            <a:ext cx="7160357" cy="222891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chemeClr val="accent1"/>
              </a:buClr>
              <a:buSzPts val="4000"/>
            </a:pPr>
            <a:r>
              <a:rPr lang="en-US" sz="4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Brainstorm of Tips for Creative Thinking</a:t>
            </a:r>
            <a:endParaRPr lang="en-US" sz="4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026422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>
            <a:extLst>
              <a:ext uri="{FF2B5EF4-FFF2-40B4-BE49-F238E27FC236}">
                <a16:creationId xmlns="" xmlns:a16="http://schemas.microsoft.com/office/drawing/2014/main" id="{1A3C89F8-0D2F-47FF-B903-151248265F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3880430" y="431899"/>
            <a:ext cx="7160357" cy="222891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chemeClr val="accent1"/>
              </a:buClr>
              <a:buSzPts val="4000"/>
            </a:pP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Brainstorm of Tips for Creative Thinking</a:t>
            </a:r>
          </a:p>
        </p:txBody>
      </p:sp>
      <p:sp>
        <p:nvSpPr>
          <p:cNvPr id="115" name="Graphic 13">
            <a:extLst>
              <a:ext uri="{FF2B5EF4-FFF2-40B4-BE49-F238E27FC236}">
                <a16:creationId xmlns="" xmlns:a16="http://schemas.microsoft.com/office/drawing/2014/main" id="{C5CB530E-515E-412C-9DF1-5F8FFBD6F3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7" name="Graphic 12">
            <a:extLst>
              <a:ext uri="{FF2B5EF4-FFF2-40B4-BE49-F238E27FC236}">
                <a16:creationId xmlns="" xmlns:a16="http://schemas.microsoft.com/office/drawing/2014/main" id="{712D4376-A578-4FF1-94FC-245E7A6A48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9" name="Graphic 15">
            <a:extLst>
              <a:ext uri="{FF2B5EF4-FFF2-40B4-BE49-F238E27FC236}">
                <a16:creationId xmlns="" xmlns:a16="http://schemas.microsoft.com/office/drawing/2014/main" id="{AEA7509D-F04F-40CB-A0B3-EEF16499CC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="" xmlns:a16="http://schemas.microsoft.com/office/drawing/2014/main" id="{56020367-4FD5-4596-8E10-C5F095CD8D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Graphic 22">
            <a:extLst>
              <a:ext uri="{FF2B5EF4-FFF2-40B4-BE49-F238E27FC236}">
                <a16:creationId xmlns="" xmlns:a16="http://schemas.microsoft.com/office/drawing/2014/main" id="{508BEF50-7B1E-49A4-BC19-5F4F1D755E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5" name="Graphic 23">
            <a:extLst>
              <a:ext uri="{FF2B5EF4-FFF2-40B4-BE49-F238E27FC236}">
                <a16:creationId xmlns="" xmlns:a16="http://schemas.microsoft.com/office/drawing/2014/main" id="{3FBAD350-5664-4811-A208-657FB882D3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7" name="Graphic 21">
            <a:extLst>
              <a:ext uri="{FF2B5EF4-FFF2-40B4-BE49-F238E27FC236}">
                <a16:creationId xmlns="" xmlns:a16="http://schemas.microsoft.com/office/drawing/2014/main" id="{C39ADB8F-D187-49D7-BDCF-C1B6DC7270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96BC9694-4DE2-4CA2-B975-29AFA8A9AC71}"/>
              </a:ext>
            </a:extLst>
          </p:cNvPr>
          <p:cNvSpPr txBox="1"/>
          <p:nvPr/>
        </p:nvSpPr>
        <p:spPr>
          <a:xfrm>
            <a:off x="1916934" y="2078356"/>
            <a:ext cx="921424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200" b="1" i="0" dirty="0">
                <a:solidFill>
                  <a:srgbClr val="FFFF00"/>
                </a:solidFill>
                <a:effectLst/>
                <a:latin typeface="+mj-lt"/>
              </a:rPr>
              <a:t>DRAWING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Use mind-mapping to capture ideas; start with a key concept and write it in the center of your page; use connecting lines, radiating from the central concept, and write down any connected or related ideas that come to you.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373D3F"/>
                </a:solidFill>
                <a:effectLst/>
                <a:latin typeface="+mj-lt"/>
              </a:rPr>
              <a:t>Create pictures or drawings of situations (“rich pictures”) to show them in a different way.</a:t>
            </a:r>
          </a:p>
        </p:txBody>
      </p:sp>
    </p:spTree>
    <p:extLst>
      <p:ext uri="{BB962C8B-B14F-4D97-AF65-F5344CB8AC3E}">
        <p14:creationId xmlns:p14="http://schemas.microsoft.com/office/powerpoint/2010/main" val="42437817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>
            <a:extLst>
              <a:ext uri="{FF2B5EF4-FFF2-40B4-BE49-F238E27FC236}">
                <a16:creationId xmlns="" xmlns:a16="http://schemas.microsoft.com/office/drawing/2014/main" id="{1A3C89F8-0D2F-47FF-B903-151248265F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3880430" y="431899"/>
            <a:ext cx="7160357" cy="2228911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chemeClr val="accent1"/>
              </a:buClr>
              <a:buSzPts val="4000"/>
            </a:pP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Brainstorm of Tips for Creative Thinking</a:t>
            </a:r>
          </a:p>
        </p:txBody>
      </p:sp>
      <p:sp>
        <p:nvSpPr>
          <p:cNvPr id="115" name="Graphic 13">
            <a:extLst>
              <a:ext uri="{FF2B5EF4-FFF2-40B4-BE49-F238E27FC236}">
                <a16:creationId xmlns="" xmlns:a16="http://schemas.microsoft.com/office/drawing/2014/main" id="{C5CB530E-515E-412C-9DF1-5F8FFBD6F3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7" name="Graphic 12">
            <a:extLst>
              <a:ext uri="{FF2B5EF4-FFF2-40B4-BE49-F238E27FC236}">
                <a16:creationId xmlns="" xmlns:a16="http://schemas.microsoft.com/office/drawing/2014/main" id="{712D4376-A578-4FF1-94FC-245E7A6A48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9" name="Graphic 15">
            <a:extLst>
              <a:ext uri="{FF2B5EF4-FFF2-40B4-BE49-F238E27FC236}">
                <a16:creationId xmlns="" xmlns:a16="http://schemas.microsoft.com/office/drawing/2014/main" id="{AEA7509D-F04F-40CB-A0B3-EEF16499CC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21" name="Straight Connector 120">
            <a:extLst>
              <a:ext uri="{FF2B5EF4-FFF2-40B4-BE49-F238E27FC236}">
                <a16:creationId xmlns="" xmlns:a16="http://schemas.microsoft.com/office/drawing/2014/main" id="{56020367-4FD5-4596-8E10-C5F095CD8D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Graphic 22">
            <a:extLst>
              <a:ext uri="{FF2B5EF4-FFF2-40B4-BE49-F238E27FC236}">
                <a16:creationId xmlns="" xmlns:a16="http://schemas.microsoft.com/office/drawing/2014/main" id="{508BEF50-7B1E-49A4-BC19-5F4F1D755E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5" name="Graphic 23">
            <a:extLst>
              <a:ext uri="{FF2B5EF4-FFF2-40B4-BE49-F238E27FC236}">
                <a16:creationId xmlns="" xmlns:a16="http://schemas.microsoft.com/office/drawing/2014/main" id="{3FBAD350-5664-4811-A208-657FB882D35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7" name="Graphic 21">
            <a:extLst>
              <a:ext uri="{FF2B5EF4-FFF2-40B4-BE49-F238E27FC236}">
                <a16:creationId xmlns="" xmlns:a16="http://schemas.microsoft.com/office/drawing/2014/main" id="{C39ADB8F-D187-49D7-BDCF-C1B6DC7270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96BC9694-4DE2-4CA2-B975-29AFA8A9AC71}"/>
              </a:ext>
            </a:extLst>
          </p:cNvPr>
          <p:cNvSpPr txBox="1"/>
          <p:nvPr/>
        </p:nvSpPr>
        <p:spPr>
          <a:xfrm>
            <a:off x="1811753" y="1546354"/>
            <a:ext cx="9424609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3200" b="1" i="0" dirty="0">
                <a:solidFill>
                  <a:srgbClr val="FFFF00"/>
                </a:solidFill>
                <a:effectLst/>
                <a:latin typeface="+mj-lt"/>
              </a:rPr>
              <a:t>LEARNING</a:t>
            </a:r>
          </a:p>
          <a:p>
            <a:pPr lvl="1" fontAlgn="base"/>
            <a:r>
              <a:rPr lang="en-US" sz="3200" i="0" dirty="0">
                <a:solidFill>
                  <a:srgbClr val="373D3F"/>
                </a:solidFill>
                <a:effectLst/>
                <a:latin typeface="+mj-lt"/>
              </a:rPr>
              <a:t>Find ways to demonstrate your personal investment in projects.</a:t>
            </a:r>
          </a:p>
          <a:p>
            <a:pPr lvl="1" fontAlgn="base"/>
            <a:r>
              <a:rPr lang="en-US" sz="3200" i="0" dirty="0">
                <a:solidFill>
                  <a:srgbClr val="373D3F"/>
                </a:solidFill>
                <a:effectLst/>
                <a:latin typeface="+mj-lt"/>
              </a:rPr>
              <a:t>Gather knowledge and conduct research.</a:t>
            </a:r>
          </a:p>
          <a:p>
            <a:pPr lvl="1" fontAlgn="base"/>
            <a:r>
              <a:rPr lang="en-US" sz="3200" i="0" dirty="0">
                <a:solidFill>
                  <a:srgbClr val="373D3F"/>
                </a:solidFill>
                <a:effectLst/>
                <a:latin typeface="+mj-lt"/>
              </a:rPr>
              <a:t>Have more fun learning!</a:t>
            </a:r>
          </a:p>
          <a:p>
            <a:pPr algn="l" fontAlgn="base"/>
            <a:r>
              <a:rPr lang="en-US" sz="3200" b="1" i="0" dirty="0">
                <a:solidFill>
                  <a:srgbClr val="FFFF00"/>
                </a:solidFill>
                <a:effectLst/>
                <a:latin typeface="+mj-lt"/>
              </a:rPr>
              <a:t>MOVING</a:t>
            </a:r>
          </a:p>
          <a:p>
            <a:pPr lvl="1" fontAlgn="base"/>
            <a:r>
              <a:rPr lang="en-US" sz="3200" i="0" dirty="0">
                <a:solidFill>
                  <a:srgbClr val="373D3F"/>
                </a:solidFill>
                <a:effectLst/>
                <a:latin typeface="+mj-lt"/>
              </a:rPr>
              <a:t>Do physical activities to engage the creative areas of your brain and think differently.</a:t>
            </a:r>
          </a:p>
          <a:p>
            <a:pPr algn="l" fontAlgn="base"/>
            <a:r>
              <a:rPr lang="en-US" sz="3200" b="1" i="0" dirty="0">
                <a:solidFill>
                  <a:srgbClr val="FFFF00"/>
                </a:solidFill>
                <a:effectLst/>
                <a:latin typeface="+mj-lt"/>
              </a:rPr>
              <a:t>RESTING</a:t>
            </a:r>
          </a:p>
          <a:p>
            <a:pPr lvl="1" fontAlgn="base"/>
            <a:r>
              <a:rPr lang="en-US" sz="3200" i="0" dirty="0">
                <a:solidFill>
                  <a:srgbClr val="373D3F"/>
                </a:solidFill>
                <a:effectLst/>
                <a:latin typeface="+mj-lt"/>
              </a:rPr>
              <a:t>Take breaks.</a:t>
            </a:r>
          </a:p>
        </p:txBody>
      </p:sp>
    </p:spTree>
    <p:extLst>
      <p:ext uri="{BB962C8B-B14F-4D97-AF65-F5344CB8AC3E}">
        <p14:creationId xmlns:p14="http://schemas.microsoft.com/office/powerpoint/2010/main" val="3917987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Rectangle 77">
            <a:extLst>
              <a:ext uri="{FF2B5EF4-FFF2-40B4-BE49-F238E27FC236}">
                <a16:creationId xmlns="" xmlns:a16="http://schemas.microsoft.com/office/drawing/2014/main" id="{71B2258F-86CA-4D4D-8270-BC05FCDEBF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8" name="Picture 201" descr="Person with idea concept">
            <a:extLst>
              <a:ext uri="{FF2B5EF4-FFF2-40B4-BE49-F238E27FC236}">
                <a16:creationId xmlns="" xmlns:a16="http://schemas.microsoft.com/office/drawing/2014/main" id="{CBE8163A-CB93-432F-B6B1-DA545B7729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896" b="1483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00" name="Google Shape;200;p17"/>
          <p:cNvSpPr txBox="1">
            <a:spLocks noGrp="1"/>
          </p:cNvSpPr>
          <p:nvPr>
            <p:ph type="title"/>
          </p:nvPr>
        </p:nvSpPr>
        <p:spPr>
          <a:xfrm>
            <a:off x="1755495" y="1019391"/>
            <a:ext cx="9144000" cy="417103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ctr">
              <a:spcAft>
                <a:spcPts val="0"/>
              </a:spcAft>
              <a:buClr>
                <a:schemeClr val="accent1"/>
              </a:buClr>
              <a:buSzPts val="4400"/>
            </a:pPr>
            <a:r>
              <a:rPr lang="en-US" sz="5400" b="1" dirty="0">
                <a:solidFill>
                  <a:srgbClr val="FFFFFF"/>
                </a:solidFill>
              </a:rPr>
              <a:t>Creative Thinking</a:t>
            </a:r>
            <a:br>
              <a:rPr lang="en-US" sz="5400" b="1" dirty="0">
                <a:solidFill>
                  <a:srgbClr val="FFFFFF"/>
                </a:solidFill>
              </a:rPr>
            </a:br>
            <a:r>
              <a:rPr lang="en-US" sz="5400" b="1" dirty="0">
                <a:solidFill>
                  <a:srgbClr val="FFFFFF"/>
                </a:solidFill>
              </a:rPr>
              <a:t/>
            </a:r>
            <a:br>
              <a:rPr lang="en-US" sz="5400" b="1" dirty="0">
                <a:solidFill>
                  <a:srgbClr val="FFFFFF"/>
                </a:solidFill>
              </a:rPr>
            </a:br>
            <a:r>
              <a:rPr lang="en-US" sz="5400" b="1" dirty="0">
                <a:solidFill>
                  <a:srgbClr val="FFFFFF"/>
                </a:solidFill>
              </a:rPr>
              <a:t/>
            </a:r>
            <a:br>
              <a:rPr lang="en-US" sz="5400" b="1" dirty="0">
                <a:solidFill>
                  <a:srgbClr val="FFFFFF"/>
                </a:solidFill>
              </a:rPr>
            </a:br>
            <a:r>
              <a:rPr lang="en-US" sz="5400" b="1" dirty="0">
                <a:solidFill>
                  <a:srgbClr val="FFFFFF"/>
                </a:solidFill>
              </a:rPr>
              <a:t>Fiction and Facts</a:t>
            </a:r>
            <a:endParaRPr lang="en-US" sz="5400" dirty="0">
              <a:solidFill>
                <a:srgbClr val="FFFFFF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="" xmlns:a16="http://schemas.microsoft.com/office/drawing/2014/main" id="{9228552E-C8B1-4A80-8448-0787CE0FC7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 descr="Question marks in a line and one question mark is lit">
            <a:extLst>
              <a:ext uri="{FF2B5EF4-FFF2-40B4-BE49-F238E27FC236}">
                <a16:creationId xmlns="" xmlns:a16="http://schemas.microsoft.com/office/drawing/2014/main" id="{EC569454-28B5-4BA1-94B2-6ABA51B20B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056" b="136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2EADBFFD-91A8-4D77-A0EF-D32809A3929C}"/>
              </a:ext>
            </a:extLst>
          </p:cNvPr>
          <p:cNvSpPr txBox="1"/>
          <p:nvPr/>
        </p:nvSpPr>
        <p:spPr>
          <a:xfrm>
            <a:off x="647289" y="2318409"/>
            <a:ext cx="4704253" cy="13623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FFFFFF"/>
                </a:solidFill>
                <a:effectLst/>
              </a:rPr>
              <a:t>Every problem has only one solution (or one right answer).</a:t>
            </a: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55E7631-85B3-4002-98BF-C2D496A0DCA6}"/>
              </a:ext>
            </a:extLst>
          </p:cNvPr>
          <p:cNvSpPr txBox="1"/>
          <p:nvPr/>
        </p:nvSpPr>
        <p:spPr>
          <a:xfrm>
            <a:off x="1740762" y="1533102"/>
            <a:ext cx="2517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nime Ace" panose="020B0603050302020204" pitchFamily="34" charset="0"/>
              </a:rPr>
              <a:t>FICTION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AC1CAF9-236E-42D0-9CEC-85F8A6C0984A}"/>
              </a:ext>
            </a:extLst>
          </p:cNvPr>
          <p:cNvSpPr txBox="1"/>
          <p:nvPr/>
        </p:nvSpPr>
        <p:spPr>
          <a:xfrm>
            <a:off x="7933930" y="1533102"/>
            <a:ext cx="2153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nime Ace" panose="020B0603050302020204" pitchFamily="34" charset="0"/>
              </a:rPr>
              <a:t>FACTS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2B3A360-2BB8-4818-9649-34B39666B934}"/>
              </a:ext>
            </a:extLst>
          </p:cNvPr>
          <p:cNvSpPr txBox="1"/>
          <p:nvPr/>
        </p:nvSpPr>
        <p:spPr>
          <a:xfrm>
            <a:off x="6180881" y="2318409"/>
            <a:ext cx="5660019" cy="34646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spcAft>
                <a:spcPts val="600"/>
              </a:spcAft>
              <a:defRPr sz="3200" b="0" i="0">
                <a:solidFill>
                  <a:srgbClr val="FFFFFF"/>
                </a:solidFill>
                <a:effectLst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Most problems can be solved in any number of ways.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If you discover a solution that works, it’s a good solution.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Other people may think up solutions that differ from yours, but that doesn’t make your solution wrong or unimportant.</a:t>
            </a:r>
          </a:p>
        </p:txBody>
      </p:sp>
      <p:sp>
        <p:nvSpPr>
          <p:cNvPr id="8" name="Google Shape;200;p17">
            <a:extLst>
              <a:ext uri="{FF2B5EF4-FFF2-40B4-BE49-F238E27FC236}">
                <a16:creationId xmlns="" xmlns:a16="http://schemas.microsoft.com/office/drawing/2014/main" id="{8AA64ED5-5275-8E5F-CFB9-CD739171A754}"/>
              </a:ext>
            </a:extLst>
          </p:cNvPr>
          <p:cNvSpPr txBox="1">
            <a:spLocks/>
          </p:cNvSpPr>
          <p:nvPr/>
        </p:nvSpPr>
        <p:spPr>
          <a:xfrm>
            <a:off x="1296375" y="435798"/>
            <a:ext cx="9144000" cy="59030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>
                <a:schemeClr val="accent1"/>
              </a:buClr>
              <a:buSzPts val="4400"/>
            </a:pPr>
            <a:r>
              <a:rPr lang="en-US" sz="3200" b="1" dirty="0">
                <a:solidFill>
                  <a:srgbClr val="FFFFFF"/>
                </a:solidFill>
              </a:rPr>
              <a:t>Creative Thinking - Fiction and Facts</a:t>
            </a:r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698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14" grpId="0"/>
      <p:bldP spid="16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="" xmlns:a16="http://schemas.microsoft.com/office/drawing/2014/main" id="{9228552E-C8B1-4A80-8448-0787CE0FC7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 descr="Question marks in a line and one question mark is lit">
            <a:extLst>
              <a:ext uri="{FF2B5EF4-FFF2-40B4-BE49-F238E27FC236}">
                <a16:creationId xmlns="" xmlns:a16="http://schemas.microsoft.com/office/drawing/2014/main" id="{EC569454-28B5-4BA1-94B2-6ABA51B20B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056" b="136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2EADBFFD-91A8-4D77-A0EF-D32809A3929C}"/>
              </a:ext>
            </a:extLst>
          </p:cNvPr>
          <p:cNvSpPr txBox="1"/>
          <p:nvPr/>
        </p:nvSpPr>
        <p:spPr>
          <a:xfrm>
            <a:off x="698502" y="3105476"/>
            <a:ext cx="4915220" cy="13623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3200" b="0" i="0">
                <a:solidFill>
                  <a:srgbClr val="FFFFFF"/>
                </a:solidFill>
                <a:effectLst/>
              </a:defRPr>
            </a:lvl1pPr>
          </a:lstStyle>
          <a:p>
            <a:r>
              <a:rPr lang="en-US" dirty="0"/>
              <a:t>The best answer or solution or method has already been discovered.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2B3A360-2BB8-4818-9649-34B39666B934}"/>
              </a:ext>
            </a:extLst>
          </p:cNvPr>
          <p:cNvSpPr txBox="1"/>
          <p:nvPr/>
        </p:nvSpPr>
        <p:spPr>
          <a:xfrm>
            <a:off x="6198242" y="2241962"/>
            <a:ext cx="5625296" cy="4451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 b="0" i="0">
                <a:solidFill>
                  <a:srgbClr val="FFFFFF"/>
                </a:solidFill>
                <a:effectLst/>
              </a:defRPr>
            </a:lvl1pPr>
          </a:lstStyle>
          <a:p>
            <a:r>
              <a:rPr lang="en-US" sz="3000" dirty="0"/>
              <a:t>Look at the history of any solution and you’ll see that improvements, new solutions, and new right answers are always being found.</a:t>
            </a:r>
          </a:p>
          <a:p>
            <a:r>
              <a:rPr lang="en-US" sz="3000" dirty="0"/>
              <a:t>The ox or horse, the cart, the wagon, the train, the car, the airplane, the jet, the space shuttle? What is the best and last?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5E752C63-303F-E55D-FB3E-D3E7FEDF2D6D}"/>
              </a:ext>
            </a:extLst>
          </p:cNvPr>
          <p:cNvSpPr txBox="1"/>
          <p:nvPr/>
        </p:nvSpPr>
        <p:spPr>
          <a:xfrm>
            <a:off x="1740762" y="1533102"/>
            <a:ext cx="2517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nime Ace" panose="020B0603050302020204" pitchFamily="34" charset="0"/>
              </a:rPr>
              <a:t>FICTION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98B30CE-FB12-5384-E5F7-A576918F675B}"/>
              </a:ext>
            </a:extLst>
          </p:cNvPr>
          <p:cNvSpPr txBox="1"/>
          <p:nvPr/>
        </p:nvSpPr>
        <p:spPr>
          <a:xfrm>
            <a:off x="7933930" y="1533102"/>
            <a:ext cx="2153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nime Ace" panose="020B0603050302020204" pitchFamily="34" charset="0"/>
              </a:rPr>
              <a:t>FACTS</a:t>
            </a:r>
          </a:p>
        </p:txBody>
      </p:sp>
      <p:sp>
        <p:nvSpPr>
          <p:cNvPr id="10" name="Google Shape;200;p17">
            <a:extLst>
              <a:ext uri="{FF2B5EF4-FFF2-40B4-BE49-F238E27FC236}">
                <a16:creationId xmlns="" xmlns:a16="http://schemas.microsoft.com/office/drawing/2014/main" id="{448D9AE6-992D-C195-8D20-898B0A141FFB}"/>
              </a:ext>
            </a:extLst>
          </p:cNvPr>
          <p:cNvSpPr txBox="1">
            <a:spLocks/>
          </p:cNvSpPr>
          <p:nvPr/>
        </p:nvSpPr>
        <p:spPr>
          <a:xfrm>
            <a:off x="1296375" y="435798"/>
            <a:ext cx="9144000" cy="59030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>
                <a:schemeClr val="accent1"/>
              </a:buClr>
              <a:buSzPts val="4400"/>
            </a:pPr>
            <a:r>
              <a:rPr lang="en-US" sz="3200" b="1" dirty="0">
                <a:solidFill>
                  <a:srgbClr val="FFFFFF"/>
                </a:solidFill>
              </a:rPr>
              <a:t>Creative Thinking - Fiction and Facts</a:t>
            </a:r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32769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6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="" xmlns:a16="http://schemas.microsoft.com/office/drawing/2014/main" id="{9228552E-C8B1-4A80-8448-0787CE0FC7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 descr="Question marks in a line and one question mark is lit">
            <a:extLst>
              <a:ext uri="{FF2B5EF4-FFF2-40B4-BE49-F238E27FC236}">
                <a16:creationId xmlns="" xmlns:a16="http://schemas.microsoft.com/office/drawing/2014/main" id="{EC569454-28B5-4BA1-94B2-6ABA51B20B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056" b="136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2EADBFFD-91A8-4D77-A0EF-D32809A3929C}"/>
              </a:ext>
            </a:extLst>
          </p:cNvPr>
          <p:cNvSpPr txBox="1"/>
          <p:nvPr/>
        </p:nvSpPr>
        <p:spPr>
          <a:xfrm>
            <a:off x="698502" y="3105476"/>
            <a:ext cx="5019392" cy="13623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3200" b="0" i="0">
                <a:solidFill>
                  <a:srgbClr val="FFFFFF"/>
                </a:solidFill>
                <a:effectLst/>
              </a:defRPr>
            </a:lvl1pPr>
          </a:lstStyle>
          <a:p>
            <a:r>
              <a:rPr lang="en-US" dirty="0"/>
              <a:t>Creative answers are technologically complex.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55E7631-85B3-4002-98BF-C2D496A0DCA6}"/>
              </a:ext>
            </a:extLst>
          </p:cNvPr>
          <p:cNvSpPr txBox="1"/>
          <p:nvPr/>
        </p:nvSpPr>
        <p:spPr>
          <a:xfrm>
            <a:off x="1973668" y="1323812"/>
            <a:ext cx="215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nime Ace" panose="020B0603050302020204" pitchFamily="34" charset="0"/>
              </a:rPr>
              <a:t>FICTION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AC1CAF9-236E-42D0-9CEC-85F8A6C0984A}"/>
              </a:ext>
            </a:extLst>
          </p:cNvPr>
          <p:cNvSpPr txBox="1"/>
          <p:nvPr/>
        </p:nvSpPr>
        <p:spPr>
          <a:xfrm>
            <a:off x="7667633" y="1323812"/>
            <a:ext cx="215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nime Ace" panose="020B0603050302020204" pitchFamily="34" charset="0"/>
              </a:rPr>
              <a:t>FACTS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2B3A360-2BB8-4818-9649-34B39666B934}"/>
              </a:ext>
            </a:extLst>
          </p:cNvPr>
          <p:cNvSpPr txBox="1"/>
          <p:nvPr/>
        </p:nvSpPr>
        <p:spPr>
          <a:xfrm>
            <a:off x="5995686" y="2086616"/>
            <a:ext cx="5660019" cy="4244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 b="0" i="0">
                <a:solidFill>
                  <a:srgbClr val="FFFFFF"/>
                </a:solidFill>
                <a:effectLst/>
              </a:defRPr>
            </a:lvl1pPr>
          </a:lstStyle>
          <a:p>
            <a:r>
              <a:rPr lang="en-US" sz="2900" dirty="0"/>
              <a:t>Only a few problems require complex technological solutions.</a:t>
            </a:r>
          </a:p>
          <a:p>
            <a:r>
              <a:rPr lang="en-US" sz="2900" dirty="0"/>
              <a:t>Most problems you’ll encounter need only a thoughtful solution involving personal action and perhaps a few simple tools.</a:t>
            </a:r>
          </a:p>
          <a:p>
            <a:r>
              <a:rPr lang="en-US" sz="2900" dirty="0"/>
              <a:t>Even many problems that seem to require technology can be addressed in other ways.</a:t>
            </a:r>
          </a:p>
        </p:txBody>
      </p:sp>
      <p:sp>
        <p:nvSpPr>
          <p:cNvPr id="8" name="Google Shape;200;p17">
            <a:extLst>
              <a:ext uri="{FF2B5EF4-FFF2-40B4-BE49-F238E27FC236}">
                <a16:creationId xmlns="" xmlns:a16="http://schemas.microsoft.com/office/drawing/2014/main" id="{1A15D080-E673-BEEB-E1BA-B3FC7B5C82A7}"/>
              </a:ext>
            </a:extLst>
          </p:cNvPr>
          <p:cNvSpPr txBox="1">
            <a:spLocks/>
          </p:cNvSpPr>
          <p:nvPr/>
        </p:nvSpPr>
        <p:spPr>
          <a:xfrm>
            <a:off x="1296375" y="435798"/>
            <a:ext cx="9144000" cy="59030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>
                <a:schemeClr val="accent1"/>
              </a:buClr>
              <a:buSzPts val="4400"/>
            </a:pPr>
            <a:r>
              <a:rPr lang="en-US" sz="3200" b="1" dirty="0">
                <a:solidFill>
                  <a:srgbClr val="FFFFFF"/>
                </a:solidFill>
              </a:rPr>
              <a:t>Creative Thinking - Fiction and Facts</a:t>
            </a:r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492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="" xmlns:a16="http://schemas.microsoft.com/office/drawing/2014/main" id="{9228552E-C8B1-4A80-8448-0787CE0FC7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 descr="Question marks in a line and one question mark is lit">
            <a:extLst>
              <a:ext uri="{FF2B5EF4-FFF2-40B4-BE49-F238E27FC236}">
                <a16:creationId xmlns="" xmlns:a16="http://schemas.microsoft.com/office/drawing/2014/main" id="{EC569454-28B5-4BA1-94B2-6ABA51B20B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056" b="136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2EADBFFD-91A8-4D77-A0EF-D32809A3929C}"/>
              </a:ext>
            </a:extLst>
          </p:cNvPr>
          <p:cNvSpPr txBox="1"/>
          <p:nvPr/>
        </p:nvSpPr>
        <p:spPr>
          <a:xfrm>
            <a:off x="698502" y="3105476"/>
            <a:ext cx="5019392" cy="13623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3200" b="0" i="0">
                <a:solidFill>
                  <a:srgbClr val="FFFFFF"/>
                </a:solidFill>
                <a:effectLst/>
              </a:defRPr>
            </a:lvl1pPr>
          </a:lstStyle>
          <a:p>
            <a:r>
              <a:rPr lang="en-US" dirty="0"/>
              <a:t>Ideas either come or they don’t. Nothing will help - certainly not structure.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32B3A360-2BB8-4818-9649-34B39666B934}"/>
              </a:ext>
            </a:extLst>
          </p:cNvPr>
          <p:cNvSpPr txBox="1"/>
          <p:nvPr/>
        </p:nvSpPr>
        <p:spPr>
          <a:xfrm>
            <a:off x="5995686" y="2491998"/>
            <a:ext cx="5660019" cy="34839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 b="0" i="0">
                <a:solidFill>
                  <a:srgbClr val="FFFFFF"/>
                </a:solidFill>
                <a:effectLst/>
              </a:defRPr>
            </a:lvl1pPr>
          </a:lstStyle>
          <a:p>
            <a:r>
              <a:rPr lang="en-US" dirty="0"/>
              <a:t>There are many successful techniques for generating ideas. One important technique is to include structure.</a:t>
            </a:r>
          </a:p>
          <a:p>
            <a:r>
              <a:rPr lang="en-US" dirty="0"/>
              <a:t>Create guidelines, limiting parameters, and concrete goals for yourself that stimulate and shape your creativity.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110AAE1E-C772-8907-0D24-B6D5A495E4BB}"/>
              </a:ext>
            </a:extLst>
          </p:cNvPr>
          <p:cNvSpPr txBox="1"/>
          <p:nvPr/>
        </p:nvSpPr>
        <p:spPr>
          <a:xfrm>
            <a:off x="1973668" y="1323812"/>
            <a:ext cx="215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nime Ace" panose="020B0603050302020204" pitchFamily="34" charset="0"/>
              </a:rPr>
              <a:t>FICTION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FC08571-92A6-6E9C-B8BE-19C94453DEAF}"/>
              </a:ext>
            </a:extLst>
          </p:cNvPr>
          <p:cNvSpPr txBox="1"/>
          <p:nvPr/>
        </p:nvSpPr>
        <p:spPr>
          <a:xfrm>
            <a:off x="7667633" y="1323812"/>
            <a:ext cx="215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nime Ace" panose="020B0603050302020204" pitchFamily="34" charset="0"/>
              </a:rPr>
              <a:t>FACTS</a:t>
            </a:r>
          </a:p>
        </p:txBody>
      </p:sp>
      <p:sp>
        <p:nvSpPr>
          <p:cNvPr id="10" name="Google Shape;200;p17">
            <a:extLst>
              <a:ext uri="{FF2B5EF4-FFF2-40B4-BE49-F238E27FC236}">
                <a16:creationId xmlns="" xmlns:a16="http://schemas.microsoft.com/office/drawing/2014/main" id="{DEE958D4-C50B-A533-2121-BDCEBE0EDA8F}"/>
              </a:ext>
            </a:extLst>
          </p:cNvPr>
          <p:cNvSpPr txBox="1">
            <a:spLocks/>
          </p:cNvSpPr>
          <p:nvPr/>
        </p:nvSpPr>
        <p:spPr>
          <a:xfrm>
            <a:off x="1296375" y="435798"/>
            <a:ext cx="9144000" cy="59030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>
                <a:schemeClr val="accent1"/>
              </a:buClr>
              <a:buSzPts val="4400"/>
            </a:pPr>
            <a:r>
              <a:rPr lang="en-US" sz="3200" b="1" dirty="0">
                <a:solidFill>
                  <a:srgbClr val="FFFFFF"/>
                </a:solidFill>
              </a:rPr>
              <a:t>Creative Thinking - Fiction and Facts</a:t>
            </a:r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911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 statue of two people&#10;&#10;Description automatically generated with medium confidence">
            <a:extLst>
              <a:ext uri="{FF2B5EF4-FFF2-40B4-BE49-F238E27FC236}">
                <a16:creationId xmlns="" xmlns:a16="http://schemas.microsoft.com/office/drawing/2014/main" id="{4C9A197E-5C35-36A9-F86A-658B8C6F10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88;p1">
            <a:extLst>
              <a:ext uri="{FF2B5EF4-FFF2-40B4-BE49-F238E27FC236}">
                <a16:creationId xmlns="" xmlns:a16="http://schemas.microsoft.com/office/drawing/2014/main" id="{CBBC9937-9C43-51A5-C3DA-10BC981FDD46}"/>
              </a:ext>
            </a:extLst>
          </p:cNvPr>
          <p:cNvSpPr txBox="1">
            <a:spLocks/>
          </p:cNvSpPr>
          <p:nvPr/>
        </p:nvSpPr>
        <p:spPr>
          <a:xfrm>
            <a:off x="8022020" y="4105691"/>
            <a:ext cx="3852041" cy="1834056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FFFFFF"/>
              </a:buClr>
              <a:buSzPts val="7200"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THINKING AND ANALYSIS (cont.)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="" xmlns:a16="http://schemas.microsoft.com/office/drawing/2014/main" id="{4E5715C5-D6FA-3528-B7CF-CE61589B857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958" y="380983"/>
            <a:ext cx="2438730" cy="726457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="" xmlns:a16="http://schemas.microsoft.com/office/drawing/2014/main" id="{BF1944B1-131C-3E57-DC5C-FDC64E701D99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9158227" y="2295131"/>
            <a:ext cx="1579625" cy="173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395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Rectangle 107">
            <a:extLst>
              <a:ext uri="{FF2B5EF4-FFF2-40B4-BE49-F238E27FC236}">
                <a16:creationId xmlns="" xmlns:a16="http://schemas.microsoft.com/office/drawing/2014/main" id="{907EF6B7-1338-4443-8C46-6A318D952DF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="" xmlns:a16="http://schemas.microsoft.com/office/drawing/2014/main" id="{DAAE4CDD-124C-4DCF-9584-B6033B545D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b="1" cap="none">
                <a:solidFill>
                  <a:srgbClr val="FFFFFF"/>
                </a:solidFill>
              </a:rPr>
              <a:t>LEARNING OBJECTIVES</a:t>
            </a:r>
            <a:br>
              <a:rPr lang="en-US" b="1" cap="none">
                <a:solidFill>
                  <a:srgbClr val="FFFFFF"/>
                </a:solidFill>
              </a:rPr>
            </a:br>
            <a:endParaRPr lang="en-US">
              <a:solidFill>
                <a:srgbClr val="FFFFFF"/>
              </a:solidFill>
            </a:endParaRPr>
          </a:p>
        </p:txBody>
      </p:sp>
      <p:sp>
        <p:nvSpPr>
          <p:cNvPr id="112" name="Arc 111">
            <a:extLst>
              <a:ext uri="{FF2B5EF4-FFF2-40B4-BE49-F238E27FC236}">
                <a16:creationId xmlns="" xmlns:a16="http://schemas.microsoft.com/office/drawing/2014/main" id="{081E4A58-353D-44AE-B2FC-2A74E2E400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Google Shape;103;p3"/>
          <p:cNvSpPr txBox="1">
            <a:spLocks noGrp="1"/>
          </p:cNvSpPr>
          <p:nvPr>
            <p:ph idx="1"/>
          </p:nvPr>
        </p:nvSpPr>
        <p:spPr>
          <a:xfrm>
            <a:off x="4447308" y="815009"/>
            <a:ext cx="6906491" cy="5391772"/>
          </a:xfrm>
          <a:prstGeom prst="rect">
            <a:avLst/>
          </a:prstGeom>
        </p:spPr>
        <p:txBody>
          <a:bodyPr spcFirstLastPara="1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 dirty="0"/>
              <a:t>By the end of this section, you will be able to:</a:t>
            </a:r>
          </a:p>
          <a:p>
            <a:pPr marL="502920" indent="-457200">
              <a:spcBef>
                <a:spcPts val="1400"/>
              </a:spcBef>
              <a:buSzPct val="100000"/>
            </a:pPr>
            <a:r>
              <a:rPr lang="en-US" dirty="0"/>
              <a:t>Identify different patterns of thought, such as those found in Bloom’s taxonomy</a:t>
            </a:r>
          </a:p>
          <a:p>
            <a:pPr marL="502920" indent="-457200">
              <a:spcBef>
                <a:spcPts val="1400"/>
              </a:spcBef>
              <a:buSzPct val="100000"/>
            </a:pPr>
            <a:r>
              <a:rPr lang="en-US" dirty="0"/>
              <a:t>Discuss the relationship of each thought pattern to education</a:t>
            </a:r>
          </a:p>
          <a:p>
            <a:pPr marL="502920" indent="-457200">
              <a:spcBef>
                <a:spcPts val="1400"/>
              </a:spcBef>
              <a:buSzPct val="100000"/>
            </a:pPr>
            <a:r>
              <a:rPr lang="en-US" dirty="0"/>
              <a:t>Define creative thinking</a:t>
            </a:r>
          </a:p>
          <a:p>
            <a:pPr marL="502920" indent="-457200">
              <a:spcBef>
                <a:spcPts val="1400"/>
              </a:spcBef>
              <a:buSzPct val="100000"/>
            </a:pPr>
            <a:r>
              <a:rPr lang="en-US" dirty="0"/>
              <a:t>Identify the value of creative thinking in education</a:t>
            </a:r>
          </a:p>
          <a:p>
            <a:pPr marL="502920" indent="-457200">
              <a:spcBef>
                <a:spcPts val="1400"/>
              </a:spcBef>
              <a:buSzPct val="100000"/>
            </a:pPr>
            <a:r>
              <a:rPr lang="en-US" dirty="0"/>
              <a:t>Describe the impact of limitations (such as rules) on creative thinking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6094476" y="1054477"/>
            <a:ext cx="4840010" cy="1807305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dirty="0"/>
              <a:t>Chapter outlines</a:t>
            </a:r>
          </a:p>
        </p:txBody>
      </p:sp>
      <p:pic>
        <p:nvPicPr>
          <p:cNvPr id="5" name="Picture 4" descr="Why the Combination of Analytical Skills and Creativity Is So Valuable –  Career Services | University of Pennsylvania">
            <a:extLst>
              <a:ext uri="{FF2B5EF4-FFF2-40B4-BE49-F238E27FC236}">
                <a16:creationId xmlns="" xmlns:a16="http://schemas.microsoft.com/office/drawing/2014/main" id="{CDF7B0E6-FB18-1878-FF06-67917874A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6" r="11785" b="1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6" name="Google Shape;96;p2"/>
          <p:cNvSpPr txBox="1">
            <a:spLocks noGrp="1"/>
          </p:cNvSpPr>
          <p:nvPr>
            <p:ph idx="1"/>
          </p:nvPr>
        </p:nvSpPr>
        <p:spPr>
          <a:xfrm>
            <a:off x="6198615" y="3841774"/>
            <a:ext cx="5085470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2920" lvl="0" indent="-457200" rtl="0">
              <a:spcBef>
                <a:spcPts val="1400"/>
              </a:spcBef>
              <a:spcAft>
                <a:spcPts val="0"/>
              </a:spcAft>
              <a:buSzPct val="100000"/>
              <a:buFont typeface="+mj-lt"/>
              <a:buAutoNum type="arabicPeriod" startAt="2"/>
            </a:pPr>
            <a:r>
              <a:rPr lang="en-US" sz="2800" dirty="0"/>
              <a:t>Creative Thinking Skills (cont.)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158CABA6-DF4B-481A-CD62-2DBB9972731B}"/>
              </a:ext>
            </a:extLst>
          </p:cNvPr>
          <p:cNvSpPr txBox="1"/>
          <p:nvPr/>
        </p:nvSpPr>
        <p:spPr>
          <a:xfrm>
            <a:off x="6094476" y="3090168"/>
            <a:ext cx="46317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Pts val="7200"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THINKING AND ANALYSIS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</p:spPr>
        <p:txBody>
          <a:bodyPr spcFirstLastPara="1" lIns="91425" tIns="45700" rIns="91425" bIns="45700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100" b="1" cap="none" dirty="0"/>
              <a:t>LEARNING OBJECTIVES</a:t>
            </a:r>
            <a:endParaRPr lang="en-US" sz="4100" dirty="0"/>
          </a:p>
        </p:txBody>
      </p:sp>
      <p:sp>
        <p:nvSpPr>
          <p:cNvPr id="107" name="Google Shape;107;p3"/>
          <p:cNvSpPr txBox="1">
            <a:spLocks noGrp="1"/>
          </p:cNvSpPr>
          <p:nvPr>
            <p:ph idx="1"/>
          </p:nvPr>
        </p:nvSpPr>
        <p:spPr>
          <a:xfrm>
            <a:off x="5080934" y="2409217"/>
            <a:ext cx="6911609" cy="418592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 sz="2400" dirty="0"/>
              <a:t>By the end of this section, you will be able to:</a:t>
            </a:r>
          </a:p>
          <a:p>
            <a:pPr marL="228600" lvl="0" indent="-182880" rtl="0">
              <a:spcBef>
                <a:spcPts val="1400"/>
              </a:spcBef>
              <a:spcAft>
                <a:spcPts val="0"/>
              </a:spcAft>
              <a:buSzPts val="1760"/>
              <a:buChar char="•"/>
            </a:pPr>
            <a:r>
              <a:rPr lang="en-US" sz="2400" dirty="0"/>
              <a:t>Describe the role of creative thinking skills in problem-solving</a:t>
            </a:r>
          </a:p>
          <a:p>
            <a:pPr marL="228600" lvl="0" indent="-182880" rtl="0">
              <a:spcBef>
                <a:spcPts val="1400"/>
              </a:spcBef>
              <a:spcAft>
                <a:spcPts val="0"/>
              </a:spcAft>
              <a:buSzPts val="1760"/>
              <a:buChar char="•"/>
            </a:pPr>
            <a:r>
              <a:rPr lang="en-US" sz="2400" dirty="0"/>
              <a:t>Identify technology tools that enhance our learning</a:t>
            </a:r>
          </a:p>
          <a:p>
            <a:pPr marL="228600" lvl="0" indent="-182880" rtl="0">
              <a:spcBef>
                <a:spcPts val="1400"/>
              </a:spcBef>
              <a:spcAft>
                <a:spcPts val="0"/>
              </a:spcAft>
              <a:buSzPts val="1760"/>
              <a:buChar char="•"/>
            </a:pPr>
            <a:r>
              <a:rPr lang="en-US" sz="2400" dirty="0"/>
              <a:t>Explain how technology skills relate to critical/creative thinking skills</a:t>
            </a:r>
          </a:p>
          <a:p>
            <a:pPr marL="228600" lvl="0" indent="-182880" rtl="0">
              <a:spcBef>
                <a:spcPts val="1400"/>
              </a:spcBef>
              <a:spcAft>
                <a:spcPts val="0"/>
              </a:spcAft>
              <a:buSzPts val="1760"/>
              <a:buChar char="•"/>
            </a:pPr>
            <a:r>
              <a:rPr lang="en-US" sz="2400" dirty="0"/>
              <a:t>Examine online learning in the context of organizing, communicating, reading, and researching online</a:t>
            </a:r>
          </a:p>
          <a:p>
            <a:pPr marL="228600" lvl="0" indent="-182880" rtl="0">
              <a:spcBef>
                <a:spcPts val="1400"/>
              </a:spcBef>
              <a:spcAft>
                <a:spcPts val="0"/>
              </a:spcAft>
              <a:buSzPts val="1760"/>
              <a:buChar char="•"/>
            </a:pPr>
            <a:r>
              <a:rPr lang="en-US" sz="2400" dirty="0"/>
              <a:t>Assess our readiness to use technology</a:t>
            </a:r>
          </a:p>
          <a:p>
            <a:pPr marL="228600" lvl="0" indent="-71120" rtl="0">
              <a:spcBef>
                <a:spcPts val="1400"/>
              </a:spcBef>
              <a:spcAft>
                <a:spcPts val="0"/>
              </a:spcAft>
              <a:buSzPts val="1760"/>
              <a:buNone/>
            </a:pPr>
            <a:endParaRPr lang="en-US" sz="2400" dirty="0"/>
          </a:p>
          <a:p>
            <a:pPr marL="45720" lvl="0" indent="0" rtl="0">
              <a:spcBef>
                <a:spcPts val="1400"/>
              </a:spcBef>
              <a:spcAft>
                <a:spcPts val="0"/>
              </a:spcAft>
              <a:buSzPts val="1760"/>
              <a:buNone/>
            </a:pPr>
            <a:endParaRPr lang="en-US" sz="2400" dirty="0"/>
          </a:p>
          <a:p>
            <a:pPr marL="228600" lvl="0" indent="-71120" rtl="0">
              <a:spcBef>
                <a:spcPts val="1400"/>
              </a:spcBef>
              <a:spcAft>
                <a:spcPts val="0"/>
              </a:spcAft>
              <a:buSzPts val="1760"/>
              <a:buNone/>
            </a:pPr>
            <a:endParaRPr lang="en-US" sz="2400" dirty="0"/>
          </a:p>
        </p:txBody>
      </p:sp>
      <p:pic>
        <p:nvPicPr>
          <p:cNvPr id="109" name="Picture 108" descr="Light bulb on yellow background with sketched light beams and cord">
            <a:extLst>
              <a:ext uri="{FF2B5EF4-FFF2-40B4-BE49-F238E27FC236}">
                <a16:creationId xmlns="" xmlns:a16="http://schemas.microsoft.com/office/drawing/2014/main" id="{A39C6205-352F-4F8A-9A55-9351796B2F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44" r="7086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2;p4">
            <a:extLst>
              <a:ext uri="{FF2B5EF4-FFF2-40B4-BE49-F238E27FC236}">
                <a16:creationId xmlns="" xmlns:a16="http://schemas.microsoft.com/office/drawing/2014/main" id="{895D0761-B29A-4888-95E1-A9D4098C12F1}"/>
              </a:ext>
            </a:extLst>
          </p:cNvPr>
          <p:cNvSpPr txBox="1">
            <a:spLocks/>
          </p:cNvSpPr>
          <p:nvPr/>
        </p:nvSpPr>
        <p:spPr>
          <a:xfrm>
            <a:off x="682498" y="4176429"/>
            <a:ext cx="3767328" cy="2197668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  <a:buClr>
                <a:schemeClr val="accent1"/>
              </a:buClr>
              <a:buSzPts val="4400"/>
            </a:pP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Problem-Solving with Creative Thinking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3158B4E9-E388-4067-BF13-D0075E2A192D}"/>
              </a:ext>
            </a:extLst>
          </p:cNvPr>
          <p:cNvSpPr txBox="1"/>
          <p:nvPr/>
        </p:nvSpPr>
        <p:spPr>
          <a:xfrm>
            <a:off x="5248655" y="827088"/>
            <a:ext cx="6379845" cy="5961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FF0000"/>
                </a:solidFill>
                <a:effectLst/>
              </a:rPr>
              <a:t>Creative problem-solving is a type of problem-solving</a:t>
            </a:r>
            <a:r>
              <a:rPr lang="en-US" sz="2800" b="0" i="0" dirty="0">
                <a:solidFill>
                  <a:srgbClr val="FFFF00"/>
                </a:solidFill>
                <a:effectLst/>
              </a:rPr>
              <a:t>. </a:t>
            </a:r>
            <a:r>
              <a:rPr lang="en-US" sz="2800" b="0" i="0" dirty="0">
                <a:effectLst/>
              </a:rPr>
              <a:t>It involves searching for new and novel solutions to problems.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Unlike critical thinking, which scrutinizes assumptions and uses reasoning, </a:t>
            </a:r>
            <a:r>
              <a:rPr lang="en-US" sz="2800" b="0" i="0" dirty="0">
                <a:solidFill>
                  <a:srgbClr val="FF0000"/>
                </a:solidFill>
                <a:effectLst/>
              </a:rPr>
              <a:t>creative thinking is about generating alternative ideas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b="0" i="0" dirty="0">
                <a:effectLst/>
              </a:rPr>
              <a:t>- practices and solutions that are unique and effective.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It’s about facing sometimes muddy and unclear problems and seeing </a:t>
            </a:r>
            <a:r>
              <a:rPr lang="en-US" sz="2800" b="0" i="0" dirty="0">
                <a:solidFill>
                  <a:srgbClr val="FF0000"/>
                </a:solidFill>
                <a:effectLst/>
              </a:rPr>
              <a:t>how “things” can be done differently </a:t>
            </a:r>
            <a:r>
              <a:rPr lang="en-US" sz="2800" b="0" i="0" dirty="0">
                <a:effectLst/>
              </a:rPr>
              <a:t>- how new solutions can be imagined.</a:t>
            </a:r>
            <a:endParaRPr lang="en-US" sz="2800" dirty="0"/>
          </a:p>
        </p:txBody>
      </p:sp>
      <p:pic>
        <p:nvPicPr>
          <p:cNvPr id="5" name="Picture 4" descr="FNBE TGC Portfolio {Parham Farhadpoor}: Creative Thinking Skills - CTS">
            <a:extLst>
              <a:ext uri="{FF2B5EF4-FFF2-40B4-BE49-F238E27FC236}">
                <a16:creationId xmlns="" xmlns:a16="http://schemas.microsoft.com/office/drawing/2014/main" id="{0D8EA59C-24B2-499A-B197-6C0E289703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968" y="827088"/>
            <a:ext cx="3862388" cy="289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573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EC0D412-19FC-42D9-920F-767C9DE9D7C2}"/>
              </a:ext>
            </a:extLst>
          </p:cNvPr>
          <p:cNvSpPr txBox="1"/>
          <p:nvPr/>
        </p:nvSpPr>
        <p:spPr>
          <a:xfrm>
            <a:off x="838200" y="171162"/>
            <a:ext cx="2840182" cy="2371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Activity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Brainstorming </a:t>
            </a:r>
            <a:endParaRPr lang="en-US" sz="28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FNBE TGC Portfolio {Parham Farhadpoor}: Creative Thinking Skills - CTS">
            <a:extLst>
              <a:ext uri="{FF2B5EF4-FFF2-40B4-BE49-F238E27FC236}">
                <a16:creationId xmlns="" xmlns:a16="http://schemas.microsoft.com/office/drawing/2014/main" id="{B98381FB-0977-4C6E-8089-3A91ABBEA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34742" y="284686"/>
            <a:ext cx="6844828" cy="513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21;p5">
            <a:extLst>
              <a:ext uri="{FF2B5EF4-FFF2-40B4-BE49-F238E27FC236}">
                <a16:creationId xmlns="" xmlns:a16="http://schemas.microsoft.com/office/drawing/2014/main" id="{309E7B3B-B4E0-484F-957F-E18F97D7C19F}"/>
              </a:ext>
            </a:extLst>
          </p:cNvPr>
          <p:cNvSpPr txBox="1">
            <a:spLocks/>
          </p:cNvSpPr>
          <p:nvPr/>
        </p:nvSpPr>
        <p:spPr>
          <a:xfrm>
            <a:off x="823609" y="4410715"/>
            <a:ext cx="7677716" cy="1676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spcBef>
                <a:spcPts val="1400"/>
              </a:spcBef>
              <a:buSzPts val="1920"/>
              <a:buFont typeface="Arial" panose="020B0604020202020204" pitchFamily="34" charset="0"/>
              <a:buNone/>
            </a:pPr>
            <a:r>
              <a:rPr lang="en-US" b="1" dirty="0"/>
              <a:t>Project start up "Social initiative": </a:t>
            </a:r>
            <a:endParaRPr lang="en-US" dirty="0"/>
          </a:p>
          <a:p>
            <a:pPr marL="45720" indent="0" algn="ctr">
              <a:spcBef>
                <a:spcPts val="1400"/>
              </a:spcBef>
              <a:buSzPts val="1920"/>
              <a:buFont typeface="Arial" panose="020B0604020202020204" pitchFamily="34" charset="0"/>
              <a:buNone/>
            </a:pPr>
            <a:r>
              <a:rPr lang="en-US" dirty="0"/>
              <a:t>Discuss in small groups, propose a creative social initiative, to solve any problem our society.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754629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able&#10;&#10;Description automatically generated">
            <a:extLst>
              <a:ext uri="{FF2B5EF4-FFF2-40B4-BE49-F238E27FC236}">
                <a16:creationId xmlns="" xmlns:a16="http://schemas.microsoft.com/office/drawing/2014/main" id="{16BE1258-A736-4AF6-9DAC-9304F72D16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7" t="3153" r="10943" b="5948"/>
          <a:stretch/>
        </p:blipFill>
        <p:spPr bwMode="auto">
          <a:xfrm>
            <a:off x="761891" y="353990"/>
            <a:ext cx="5738042" cy="615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 descr="FNBE TGC Portfolio {Parham Farhadpoor}: Creative Thinking Skills - CTS">
            <a:extLst>
              <a:ext uri="{FF2B5EF4-FFF2-40B4-BE49-F238E27FC236}">
                <a16:creationId xmlns="" xmlns:a16="http://schemas.microsoft.com/office/drawing/2014/main" id="{C11EB888-031D-4200-A55F-3133F4050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76186" y="1707272"/>
            <a:ext cx="5291667" cy="396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6">
            <a:extLst>
              <a:ext uri="{FF2B5EF4-FFF2-40B4-BE49-F238E27FC236}">
                <a16:creationId xmlns="" xmlns:a16="http://schemas.microsoft.com/office/drawing/2014/main" id="{D1058A33-706D-4CF8-B9EA-9CBD515B6EAB}"/>
              </a:ext>
            </a:extLst>
          </p:cNvPr>
          <p:cNvSpPr txBox="1">
            <a:spLocks/>
          </p:cNvSpPr>
          <p:nvPr/>
        </p:nvSpPr>
        <p:spPr>
          <a:xfrm>
            <a:off x="3101975" y="412537"/>
            <a:ext cx="5988050" cy="13557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accent1"/>
              </a:buClr>
              <a:buSzPts val="4400"/>
              <a:buFont typeface="Arial"/>
              <a:buNone/>
            </a:pPr>
            <a:r>
              <a:rPr lang="en-US" dirty="0"/>
              <a:t>Brainstorming  technique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="" xmlns:a16="http://schemas.microsoft.com/office/drawing/2014/main" id="{D39CF8C6-E021-451F-9705-DF0F765A13DA}"/>
              </a:ext>
            </a:extLst>
          </p:cNvPr>
          <p:cNvGraphicFramePr/>
          <p:nvPr/>
        </p:nvGraphicFramePr>
        <p:xfrm>
          <a:off x="858556" y="1478603"/>
          <a:ext cx="10474887" cy="51945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FNBE TGC Portfolio {Parham Farhadpoor}: Creative Thinking Skills - CTS">
            <a:extLst>
              <a:ext uri="{FF2B5EF4-FFF2-40B4-BE49-F238E27FC236}">
                <a16:creationId xmlns="" xmlns:a16="http://schemas.microsoft.com/office/drawing/2014/main" id="{BEAAF5F1-24E8-4DC5-BE5B-DE7CE93E7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flipH="1">
            <a:off x="194552" y="4832463"/>
            <a:ext cx="2402732" cy="1840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229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A9998F2-EDF8-478B-A678-AB52AAA6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7A9998F2-EDF8-478B-A678-AB52AAA6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7A9998F2-EDF8-478B-A678-AB52AAA6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998FA9-269C-40B4-A1E9-625C930A9D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graphicEl>
                                              <a:dgm id="{87998FA9-269C-40B4-A1E9-625C930A9D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graphicEl>
                                              <a:dgm id="{87998FA9-269C-40B4-A1E9-625C930A9D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1CCEEF7-3D0C-4D8D-A96B-A238FDEAB5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51CCEEF7-3D0C-4D8D-A96B-A238FDEAB5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51CCEEF7-3D0C-4D8D-A96B-A238FDEAB5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E2D4EA0-D974-4712-8D6E-69ACD927B2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graphicEl>
                                              <a:dgm id="{EE2D4EA0-D974-4712-8D6E-69ACD927B2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graphicEl>
                                              <a:dgm id="{EE2D4EA0-D974-4712-8D6E-69ACD927B2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2EA191E-B0E1-4722-AFBF-54C8627DE1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92EA191E-B0E1-4722-AFBF-54C8627DE1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92EA191E-B0E1-4722-AFBF-54C8627DE1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84D937A-D2F6-43AF-A061-1BAF211675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graphicEl>
                                              <a:dgm id="{284D937A-D2F6-43AF-A061-1BAF211675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graphicEl>
                                              <a:dgm id="{284D937A-D2F6-43AF-A061-1BAF211675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093F54D-6081-47E2-B1F0-39248F5FBC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graphicEl>
                                              <a:dgm id="{E093F54D-6081-47E2-B1F0-39248F5FBC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graphicEl>
                                              <a:dgm id="{E093F54D-6081-47E2-B1F0-39248F5FBC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8F5676D-B7C2-4D68-9E9F-221A9E2D8E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graphicEl>
                                              <a:dgm id="{E8F5676D-B7C2-4D68-9E9F-221A9E2D8E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graphicEl>
                                              <a:dgm id="{E8F5676D-B7C2-4D68-9E9F-221A9E2D8E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9467C02-AB0A-4F07-862D-388F2A7620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graphicEl>
                                              <a:dgm id="{29467C02-AB0A-4F07-862D-388F2A7620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>
                                            <p:graphicEl>
                                              <a:dgm id="{29467C02-AB0A-4F07-862D-388F2A7620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ECCDD90-2754-48F3-BA89-A38E047B30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">
                                            <p:graphicEl>
                                              <a:dgm id="{8ECCDD90-2754-48F3-BA89-A38E047B30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">
                                            <p:graphicEl>
                                              <a:dgm id="{8ECCDD90-2754-48F3-BA89-A38E047B30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CCA4F38-926F-462B-AA28-CE102A9A31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">
                                            <p:graphicEl>
                                              <a:dgm id="{1CCA4F38-926F-462B-AA28-CE102A9A31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">
                                            <p:graphicEl>
                                              <a:dgm id="{1CCA4F38-926F-462B-AA28-CE102A9A31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DF5CF4D-6CDA-4CD5-BAD1-DC1B41DAD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">
                                            <p:graphicEl>
                                              <a:dgm id="{0DF5CF4D-6CDA-4CD5-BAD1-DC1B41DAD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">
                                            <p:graphicEl>
                                              <a:dgm id="{0DF5CF4D-6CDA-4CD5-BAD1-DC1B41DADA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FEC0F2A-BD02-4BAD-A460-9862C4DF9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">
                                            <p:graphicEl>
                                              <a:dgm id="{BFEC0F2A-BD02-4BAD-A460-9862C4DF9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">
                                            <p:graphicEl>
                                              <a:dgm id="{BFEC0F2A-BD02-4BAD-A460-9862C4DF9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7" name="Rectangle 246">
            <a:extLst>
              <a:ext uri="{FF2B5EF4-FFF2-40B4-BE49-F238E27FC236}">
                <a16:creationId xmlns="" xmlns:a16="http://schemas.microsoft.com/office/drawing/2014/main" id="{7BDAC5B6-20CE-447F-8BA1-F2274AC7AE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Freeform: Shape 248">
            <a:extLst>
              <a:ext uri="{FF2B5EF4-FFF2-40B4-BE49-F238E27FC236}">
                <a16:creationId xmlns="" xmlns:a16="http://schemas.microsoft.com/office/drawing/2014/main" id="{D1D22B31-BF8F-446B-9009-8A251FB177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3094406 w 12192000"/>
              <a:gd name="connsiteY0" fmla="*/ 283966 h 6858000"/>
              <a:gd name="connsiteX1" fmla="*/ 3038833 w 12192000"/>
              <a:gd name="connsiteY1" fmla="*/ 309661 h 6858000"/>
              <a:gd name="connsiteX2" fmla="*/ 3348384 w 12192000"/>
              <a:gd name="connsiteY2" fmla="*/ 406000 h 6858000"/>
              <a:gd name="connsiteX3" fmla="*/ 2864309 w 12192000"/>
              <a:gd name="connsiteY3" fmla="*/ 355295 h 6858000"/>
              <a:gd name="connsiteX4" fmla="*/ 2856039 w 12192000"/>
              <a:gd name="connsiteY4" fmla="*/ 388058 h 6858000"/>
              <a:gd name="connsiteX5" fmla="*/ 3405794 w 12192000"/>
              <a:gd name="connsiteY5" fmla="*/ 512089 h 6858000"/>
              <a:gd name="connsiteX6" fmla="*/ 3356651 w 12192000"/>
              <a:gd name="connsiteY6" fmla="*/ 531204 h 6858000"/>
              <a:gd name="connsiteX7" fmla="*/ 3064552 w 12192000"/>
              <a:gd name="connsiteY7" fmla="*/ 483228 h 6858000"/>
              <a:gd name="connsiteX8" fmla="*/ 3005765 w 12192000"/>
              <a:gd name="connsiteY8" fmla="*/ 495708 h 6858000"/>
              <a:gd name="connsiteX9" fmla="*/ 3034700 w 12192000"/>
              <a:gd name="connsiteY9" fmla="*/ 553823 h 6858000"/>
              <a:gd name="connsiteX10" fmla="*/ 3161459 w 12192000"/>
              <a:gd name="connsiteY10" fmla="*/ 576445 h 6858000"/>
              <a:gd name="connsiteX11" fmla="*/ 3358949 w 12192000"/>
              <a:gd name="connsiteY11" fmla="*/ 712961 h 6858000"/>
              <a:gd name="connsiteX12" fmla="*/ 3059960 w 12192000"/>
              <a:gd name="connsiteY12" fmla="*/ 696576 h 6858000"/>
              <a:gd name="connsiteX13" fmla="*/ 3007143 w 12192000"/>
              <a:gd name="connsiteY13" fmla="*/ 729732 h 6858000"/>
              <a:gd name="connsiteX14" fmla="*/ 2986935 w 12192000"/>
              <a:gd name="connsiteY14" fmla="*/ 772635 h 6858000"/>
              <a:gd name="connsiteX15" fmla="*/ 2871197 w 12192000"/>
              <a:gd name="connsiteY15" fmla="*/ 808127 h 6858000"/>
              <a:gd name="connsiteX16" fmla="*/ 3053071 w 12192000"/>
              <a:gd name="connsiteY16" fmla="*/ 847913 h 6858000"/>
              <a:gd name="connsiteX17" fmla="*/ 2858796 w 12192000"/>
              <a:gd name="connsiteY17" fmla="*/ 847913 h 6858000"/>
              <a:gd name="connsiteX18" fmla="*/ 2635588 w 12192000"/>
              <a:gd name="connsiteY18" fmla="*/ 820611 h 6858000"/>
              <a:gd name="connsiteX19" fmla="*/ 2397683 w 12192000"/>
              <a:gd name="connsiteY19" fmla="*/ 829190 h 6858000"/>
              <a:gd name="connsiteX20" fmla="*/ 1921874 w 12192000"/>
              <a:gd name="connsiteY20" fmla="*/ 778877 h 6858000"/>
              <a:gd name="connsiteX21" fmla="*/ 1695450 w 12192000"/>
              <a:gd name="connsiteY21" fmla="*/ 782386 h 6858000"/>
              <a:gd name="connsiteX22" fmla="*/ 2954324 w 12192000"/>
              <a:gd name="connsiteY22" fmla="*/ 1120940 h 6858000"/>
              <a:gd name="connsiteX23" fmla="*/ 2890028 w 12192000"/>
              <a:gd name="connsiteY23" fmla="*/ 1195435 h 6858000"/>
              <a:gd name="connsiteX24" fmla="*/ 3153652 w 12192000"/>
              <a:gd name="connsiteY24" fmla="*/ 1276563 h 6858000"/>
              <a:gd name="connsiteX25" fmla="*/ 3218410 w 12192000"/>
              <a:gd name="connsiteY25" fmla="*/ 1356911 h 6858000"/>
              <a:gd name="connsiteX26" fmla="*/ 3137118 w 12192000"/>
              <a:gd name="connsiteY26" fmla="*/ 1349891 h 6858000"/>
              <a:gd name="connsiteX27" fmla="*/ 3067309 w 12192000"/>
              <a:gd name="connsiteY27" fmla="*/ 1365102 h 6858000"/>
              <a:gd name="connsiteX28" fmla="*/ 3096243 w 12192000"/>
              <a:gd name="connsiteY28" fmla="*/ 1467292 h 6858000"/>
              <a:gd name="connsiteX29" fmla="*/ 3468716 w 12192000"/>
              <a:gd name="connsiteY29" fmla="*/ 1599125 h 6858000"/>
              <a:gd name="connsiteX30" fmla="*/ 3502241 w 12192000"/>
              <a:gd name="connsiteY30" fmla="*/ 1642029 h 6858000"/>
              <a:gd name="connsiteX31" fmla="*/ 3457692 w 12192000"/>
              <a:gd name="connsiteY31" fmla="*/ 1672453 h 6858000"/>
              <a:gd name="connsiteX32" fmla="*/ 3337362 w 12192000"/>
              <a:gd name="connsiteY32" fmla="*/ 1688053 h 6858000"/>
              <a:gd name="connsiteX33" fmla="*/ 3505915 w 12192000"/>
              <a:gd name="connsiteY33" fmla="*/ 1834318 h 6858000"/>
              <a:gd name="connsiteX34" fmla="*/ 3567458 w 12192000"/>
              <a:gd name="connsiteY34" fmla="*/ 1874880 h 6858000"/>
              <a:gd name="connsiteX35" fmla="*/ 3672634 w 12192000"/>
              <a:gd name="connsiteY35" fmla="*/ 1937678 h 6858000"/>
              <a:gd name="connsiteX36" fmla="*/ 3674470 w 12192000"/>
              <a:gd name="connsiteY36" fmla="*/ 1956789 h 6858000"/>
              <a:gd name="connsiteX37" fmla="*/ 3531176 w 12192000"/>
              <a:gd name="connsiteY37" fmla="*/ 2024266 h 6858000"/>
              <a:gd name="connsiteX38" fmla="*/ 3272604 w 12192000"/>
              <a:gd name="connsiteY38" fmla="*/ 2005933 h 6858000"/>
              <a:gd name="connsiteX39" fmla="*/ 3654720 w 12192000"/>
              <a:gd name="connsiteY39" fmla="*/ 2106564 h 6858000"/>
              <a:gd name="connsiteX40" fmla="*/ 2417892 w 12192000"/>
              <a:gd name="connsiteY40" fmla="*/ 1866690 h 6858000"/>
              <a:gd name="connsiteX41" fmla="*/ 2496888 w 12192000"/>
              <a:gd name="connsiteY41" fmla="*/ 1929487 h 6858000"/>
              <a:gd name="connsiteX42" fmla="*/ 2929526 w 12192000"/>
              <a:gd name="connsiteY42" fmla="*/ 2094862 h 6858000"/>
              <a:gd name="connsiteX43" fmla="*/ 3052152 w 12192000"/>
              <a:gd name="connsiteY43" fmla="*/ 2198613 h 6858000"/>
              <a:gd name="connsiteX44" fmla="*/ 3180748 w 12192000"/>
              <a:gd name="connsiteY44" fmla="*/ 2255948 h 6858000"/>
              <a:gd name="connsiteX45" fmla="*/ 3361244 w 12192000"/>
              <a:gd name="connsiteY45" fmla="*/ 2254777 h 6858000"/>
              <a:gd name="connsiteX46" fmla="*/ 3489382 w 12192000"/>
              <a:gd name="connsiteY46" fmla="*/ 2342926 h 6858000"/>
              <a:gd name="connsiteX47" fmla="*/ 3355733 w 12192000"/>
              <a:gd name="connsiteY47" fmla="*/ 2361649 h 6858000"/>
              <a:gd name="connsiteX48" fmla="*/ 3199121 w 12192000"/>
              <a:gd name="connsiteY48" fmla="*/ 2347216 h 6858000"/>
              <a:gd name="connsiteX49" fmla="*/ 2861091 w 12192000"/>
              <a:gd name="connsiteY49" fmla="*/ 2351896 h 6858000"/>
              <a:gd name="connsiteX50" fmla="*/ 2667278 w 12192000"/>
              <a:gd name="connsiteY50" fmla="*/ 2369058 h 6858000"/>
              <a:gd name="connsiteX51" fmla="*/ 2221781 w 12192000"/>
              <a:gd name="connsiteY51" fmla="*/ 2339805 h 6858000"/>
              <a:gd name="connsiteX52" fmla="*/ 2247961 w 12192000"/>
              <a:gd name="connsiteY52" fmla="*/ 2414693 h 6858000"/>
              <a:gd name="connsiteX53" fmla="*/ 2231425 w 12192000"/>
              <a:gd name="connsiteY53" fmla="*/ 2479828 h 6858000"/>
              <a:gd name="connsiteX54" fmla="*/ 2224996 w 12192000"/>
              <a:gd name="connsiteY54" fmla="*/ 2621414 h 6858000"/>
              <a:gd name="connsiteX55" fmla="*/ 2229131 w 12192000"/>
              <a:gd name="connsiteY55" fmla="*/ 2644426 h 6858000"/>
              <a:gd name="connsiteX56" fmla="*/ 2129466 w 12192000"/>
              <a:gd name="connsiteY56" fmla="*/ 2659247 h 6858000"/>
              <a:gd name="connsiteX57" fmla="*/ 2723312 w 12192000"/>
              <a:gd name="connsiteY57" fmla="*/ 2953726 h 6858000"/>
              <a:gd name="connsiteX58" fmla="*/ 2326496 w 12192000"/>
              <a:gd name="connsiteY58" fmla="*/ 2878838 h 6858000"/>
              <a:gd name="connsiteX59" fmla="*/ 2272759 w 12192000"/>
              <a:gd name="connsiteY59" fmla="*/ 3002480 h 6858000"/>
              <a:gd name="connsiteX60" fmla="*/ 2459226 w 12192000"/>
              <a:gd name="connsiteY60" fmla="*/ 3112471 h 6858000"/>
              <a:gd name="connsiteX61" fmla="*/ 2528117 w 12192000"/>
              <a:gd name="connsiteY61" fmla="*/ 3330111 h 6858000"/>
              <a:gd name="connsiteX62" fmla="*/ 2494590 w 12192000"/>
              <a:gd name="connsiteY62" fmla="*/ 3529029 h 6858000"/>
              <a:gd name="connsiteX63" fmla="*/ 2414677 w 12192000"/>
              <a:gd name="connsiteY63" fmla="*/ 3592215 h 6858000"/>
              <a:gd name="connsiteX64" fmla="*/ 2298940 w 12192000"/>
              <a:gd name="connsiteY64" fmla="*/ 3705716 h 6858000"/>
              <a:gd name="connsiteX65" fmla="*/ 2227294 w 12192000"/>
              <a:gd name="connsiteY65" fmla="*/ 3775921 h 6858000"/>
              <a:gd name="connsiteX66" fmla="*/ 1978366 w 12192000"/>
              <a:gd name="connsiteY66" fmla="*/ 3748620 h 6858000"/>
              <a:gd name="connsiteX67" fmla="*/ 2310421 w 12192000"/>
              <a:gd name="connsiteY67" fmla="*/ 3926868 h 6858000"/>
              <a:gd name="connsiteX68" fmla="*/ 2041285 w 12192000"/>
              <a:gd name="connsiteY68" fmla="*/ 3904635 h 6858000"/>
              <a:gd name="connsiteX69" fmla="*/ 1953565 w 12192000"/>
              <a:gd name="connsiteY69" fmla="*/ 3917116 h 6858000"/>
              <a:gd name="connsiteX70" fmla="*/ 2003623 w 12192000"/>
              <a:gd name="connsiteY70" fmla="*/ 3974842 h 6858000"/>
              <a:gd name="connsiteX71" fmla="*/ 2201114 w 12192000"/>
              <a:gd name="connsiteY71" fmla="*/ 4072742 h 6858000"/>
              <a:gd name="connsiteX72" fmla="*/ 2608032 w 12192000"/>
              <a:gd name="connsiteY72" fmla="*/ 4337967 h 6858000"/>
              <a:gd name="connsiteX73" fmla="*/ 2213973 w 12192000"/>
              <a:gd name="connsiteY73" fmla="*/ 4216277 h 6858000"/>
              <a:gd name="connsiteX74" fmla="*/ 2629158 w 12192000"/>
              <a:gd name="connsiteY74" fmla="*/ 4488911 h 6858000"/>
              <a:gd name="connsiteX75" fmla="*/ 2721471 w 12192000"/>
              <a:gd name="connsiteY75" fmla="*/ 4579399 h 6858000"/>
              <a:gd name="connsiteX76" fmla="*/ 2907939 w 12192000"/>
              <a:gd name="connsiteY76" fmla="*/ 4804062 h 6858000"/>
              <a:gd name="connsiteX77" fmla="*/ 2898753 w 12192000"/>
              <a:gd name="connsiteY77" fmla="*/ 4829414 h 6858000"/>
              <a:gd name="connsiteX78" fmla="*/ 2683352 w 12192000"/>
              <a:gd name="connsiteY78" fmla="*/ 4793141 h 6858000"/>
              <a:gd name="connsiteX79" fmla="*/ 2962594 w 12192000"/>
              <a:gd name="connsiteY79" fmla="*/ 4981920 h 6858000"/>
              <a:gd name="connsiteX80" fmla="*/ 3251019 w 12192000"/>
              <a:gd name="connsiteY80" fmla="*/ 5127012 h 6858000"/>
              <a:gd name="connsiteX81" fmla="*/ 3046180 w 12192000"/>
              <a:gd name="connsiteY81" fmla="*/ 5104781 h 6858000"/>
              <a:gd name="connsiteX82" fmla="*/ 2764646 w 12192000"/>
              <a:gd name="connsiteY82" fmla="*/ 5021703 h 6858000"/>
              <a:gd name="connsiteX83" fmla="*/ 2666820 w 12192000"/>
              <a:gd name="connsiteY83" fmla="*/ 5052905 h 6858000"/>
              <a:gd name="connsiteX84" fmla="*/ 2933657 w 12192000"/>
              <a:gd name="connsiteY84" fmla="*/ 5190198 h 6858000"/>
              <a:gd name="connsiteX85" fmla="*/ 3086598 w 12192000"/>
              <a:gd name="connsiteY85" fmla="*/ 5253776 h 6858000"/>
              <a:gd name="connsiteX86" fmla="*/ 3147680 w 12192000"/>
              <a:gd name="connsiteY86" fmla="*/ 5302531 h 6858000"/>
              <a:gd name="connsiteX87" fmla="*/ 3322204 w 12192000"/>
              <a:gd name="connsiteY87" fmla="*/ 5476487 h 6858000"/>
              <a:gd name="connsiteX88" fmla="*/ 3834758 w 12192000"/>
              <a:gd name="connsiteY88" fmla="*/ 5666434 h 6858000"/>
              <a:gd name="connsiteX89" fmla="*/ 4314240 w 12192000"/>
              <a:gd name="connsiteY89" fmla="*/ 5902409 h 6858000"/>
              <a:gd name="connsiteX90" fmla="*/ 4688552 w 12192000"/>
              <a:gd name="connsiteY90" fmla="*/ 6049453 h 6858000"/>
              <a:gd name="connsiteX91" fmla="*/ 5634660 w 12192000"/>
              <a:gd name="connsiteY91" fmla="*/ 6238620 h 6858000"/>
              <a:gd name="connsiteX92" fmla="*/ 9222980 w 12192000"/>
              <a:gd name="connsiteY92" fmla="*/ 4955397 h 6858000"/>
              <a:gd name="connsiteX93" fmla="*/ 9268448 w 12192000"/>
              <a:gd name="connsiteY93" fmla="*/ 4917173 h 6858000"/>
              <a:gd name="connsiteX94" fmla="*/ 9442512 w 12192000"/>
              <a:gd name="connsiteY94" fmla="*/ 4773251 h 6858000"/>
              <a:gd name="connsiteX95" fmla="*/ 9590400 w 12192000"/>
              <a:gd name="connsiteY95" fmla="*/ 4643756 h 6858000"/>
              <a:gd name="connsiteX96" fmla="*/ 9513242 w 12192000"/>
              <a:gd name="connsiteY96" fmla="*/ 4600073 h 6858000"/>
              <a:gd name="connsiteX97" fmla="*/ 9617498 w 12192000"/>
              <a:gd name="connsiteY97" fmla="*/ 4476430 h 6858000"/>
              <a:gd name="connsiteX98" fmla="*/ 9949094 w 12192000"/>
              <a:gd name="connsiteY98" fmla="*/ 4095364 h 6858000"/>
              <a:gd name="connsiteX99" fmla="*/ 10094686 w 12192000"/>
              <a:gd name="connsiteY99" fmla="*/ 4011507 h 6858000"/>
              <a:gd name="connsiteX100" fmla="*/ 10271967 w 12192000"/>
              <a:gd name="connsiteY100" fmla="*/ 3800497 h 6858000"/>
              <a:gd name="connsiteX101" fmla="*/ 10297226 w 12192000"/>
              <a:gd name="connsiteY101" fmla="*/ 3751742 h 6858000"/>
              <a:gd name="connsiteX102" fmla="*/ 10260943 w 12192000"/>
              <a:gd name="connsiteY102" fmla="*/ 3689723 h 6858000"/>
              <a:gd name="connsiteX103" fmla="*/ 10233847 w 12192000"/>
              <a:gd name="connsiteY103" fmla="*/ 3627319 h 6858000"/>
              <a:gd name="connsiteX104" fmla="*/ 10269209 w 12192000"/>
              <a:gd name="connsiteY104" fmla="*/ 3608986 h 6858000"/>
              <a:gd name="connsiteX105" fmla="*/ 10496550 w 12192000"/>
              <a:gd name="connsiteY105" fmla="*/ 3577393 h 6858000"/>
              <a:gd name="connsiteX106" fmla="*/ 10364738 w 12192000"/>
              <a:gd name="connsiteY106" fmla="*/ 3458823 h 6858000"/>
              <a:gd name="connsiteX107" fmla="*/ 10132346 w 12192000"/>
              <a:gd name="connsiteY107" fmla="*/ 3282137 h 6858000"/>
              <a:gd name="connsiteX108" fmla="*/ 10026712 w 12192000"/>
              <a:gd name="connsiteY108" fmla="*/ 3156543 h 6858000"/>
              <a:gd name="connsiteX109" fmla="*/ 10014312 w 12192000"/>
              <a:gd name="connsiteY109" fmla="*/ 3044213 h 6858000"/>
              <a:gd name="connsiteX110" fmla="*/ 9806718 w 12192000"/>
              <a:gd name="connsiteY110" fmla="*/ 2977907 h 6858000"/>
              <a:gd name="connsiteX111" fmla="*/ 10001912 w 12192000"/>
              <a:gd name="connsiteY111" fmla="*/ 2740374 h 6858000"/>
              <a:gd name="connsiteX112" fmla="*/ 10021662 w 12192000"/>
              <a:gd name="connsiteY112" fmla="*/ 2691231 h 6858000"/>
              <a:gd name="connsiteX113" fmla="*/ 9904546 w 12192000"/>
              <a:gd name="connsiteY113" fmla="*/ 2515322 h 6858000"/>
              <a:gd name="connsiteX114" fmla="*/ 9885256 w 12192000"/>
              <a:gd name="connsiteY114" fmla="*/ 2487240 h 6858000"/>
              <a:gd name="connsiteX115" fmla="*/ 9842085 w 12192000"/>
              <a:gd name="connsiteY115" fmla="*/ 2431074 h 6858000"/>
              <a:gd name="connsiteX116" fmla="*/ 9718078 w 12192000"/>
              <a:gd name="connsiteY116" fmla="*/ 2417424 h 6858000"/>
              <a:gd name="connsiteX117" fmla="*/ 9782378 w 12192000"/>
              <a:gd name="connsiteY117" fmla="*/ 2377641 h 6858000"/>
              <a:gd name="connsiteX118" fmla="*/ 9907302 w 12192000"/>
              <a:gd name="connsiteY118" fmla="*/ 2243078 h 6858000"/>
              <a:gd name="connsiteX119" fmla="*/ 9824171 w 12192000"/>
              <a:gd name="connsiteY119" fmla="*/ 2114365 h 6858000"/>
              <a:gd name="connsiteX120" fmla="*/ 9818662 w 12192000"/>
              <a:gd name="connsiteY120" fmla="*/ 2043377 h 6858000"/>
              <a:gd name="connsiteX121" fmla="*/ 9958740 w 12192000"/>
              <a:gd name="connsiteY121" fmla="*/ 1952499 h 6858000"/>
              <a:gd name="connsiteX122" fmla="*/ 10064374 w 12192000"/>
              <a:gd name="connsiteY122" fmla="*/ 1916615 h 6858000"/>
              <a:gd name="connsiteX123" fmla="*/ 10113055 w 12192000"/>
              <a:gd name="connsiteY123" fmla="*/ 1865131 h 6858000"/>
              <a:gd name="connsiteX124" fmla="*/ 10055646 w 12192000"/>
              <a:gd name="connsiteY124" fmla="*/ 1822227 h 6858000"/>
              <a:gd name="connsiteX125" fmla="*/ 9800748 w 12192000"/>
              <a:gd name="connsiteY125" fmla="*/ 1720036 h 6858000"/>
              <a:gd name="connsiteX126" fmla="*/ 9938071 w 12192000"/>
              <a:gd name="connsiteY126" fmla="*/ 1634617 h 6858000"/>
              <a:gd name="connsiteX127" fmla="*/ 9220224 w 12192000"/>
              <a:gd name="connsiteY127" fmla="*/ 1231709 h 6858000"/>
              <a:gd name="connsiteX128" fmla="*/ 9133419 w 12192000"/>
              <a:gd name="connsiteY128" fmla="*/ 1170083 h 6858000"/>
              <a:gd name="connsiteX129" fmla="*/ 8672768 w 12192000"/>
              <a:gd name="connsiteY129" fmla="*/ 1020699 h 6858000"/>
              <a:gd name="connsiteX130" fmla="*/ 8198797 w 12192000"/>
              <a:gd name="connsiteY130" fmla="*/ 915000 h 6858000"/>
              <a:gd name="connsiteX131" fmla="*/ 8528095 w 12192000"/>
              <a:gd name="connsiteY131" fmla="*/ 691898 h 6858000"/>
              <a:gd name="connsiteX132" fmla="*/ 8025190 w 12192000"/>
              <a:gd name="connsiteY132" fmla="*/ 640021 h 6858000"/>
              <a:gd name="connsiteX133" fmla="*/ 7976047 w 12192000"/>
              <a:gd name="connsiteY133" fmla="*/ 641584 h 6858000"/>
              <a:gd name="connsiteX134" fmla="*/ 6988604 w 12192000"/>
              <a:gd name="connsiteY134" fmla="*/ 607260 h 6858000"/>
              <a:gd name="connsiteX135" fmla="*/ 5573116 w 12192000"/>
              <a:gd name="connsiteY135" fmla="*/ 493368 h 6858000"/>
              <a:gd name="connsiteX136" fmla="*/ 4401503 w 12192000"/>
              <a:gd name="connsiteY136" fmla="*/ 425112 h 6858000"/>
              <a:gd name="connsiteX137" fmla="*/ 3154109 w 12192000"/>
              <a:gd name="connsiteY137" fmla="*/ 292499 h 6858000"/>
              <a:gd name="connsiteX138" fmla="*/ 3094406 w 12192000"/>
              <a:gd name="connsiteY138" fmla="*/ 283966 h 6858000"/>
              <a:gd name="connsiteX139" fmla="*/ 0 w 12192000"/>
              <a:gd name="connsiteY139" fmla="*/ 0 h 6858000"/>
              <a:gd name="connsiteX140" fmla="*/ 12192000 w 12192000"/>
              <a:gd name="connsiteY140" fmla="*/ 0 h 6858000"/>
              <a:gd name="connsiteX141" fmla="*/ 12192000 w 12192000"/>
              <a:gd name="connsiteY141" fmla="*/ 6858000 h 6858000"/>
              <a:gd name="connsiteX142" fmla="*/ 0 w 12192000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2192000" h="6858000">
                <a:moveTo>
                  <a:pt x="3094406" y="283966"/>
                </a:moveTo>
                <a:cubicBezTo>
                  <a:pt x="3074312" y="283528"/>
                  <a:pt x="3054907" y="288795"/>
                  <a:pt x="3038833" y="309661"/>
                </a:cubicBezTo>
                <a:cubicBezTo>
                  <a:pt x="3124259" y="364657"/>
                  <a:pt x="3233105" y="343983"/>
                  <a:pt x="3348384" y="406000"/>
                </a:cubicBezTo>
                <a:cubicBezTo>
                  <a:pt x="3161001" y="386497"/>
                  <a:pt x="3012653" y="370896"/>
                  <a:pt x="2864309" y="355295"/>
                </a:cubicBezTo>
                <a:cubicBezTo>
                  <a:pt x="2861553" y="366216"/>
                  <a:pt x="2858796" y="377136"/>
                  <a:pt x="2856039" y="388058"/>
                </a:cubicBezTo>
                <a:cubicBezTo>
                  <a:pt x="3045722" y="411070"/>
                  <a:pt x="3221166" y="470356"/>
                  <a:pt x="3405794" y="512089"/>
                </a:cubicBezTo>
                <a:cubicBezTo>
                  <a:pt x="3388799" y="537835"/>
                  <a:pt x="3371808" y="532763"/>
                  <a:pt x="3356651" y="531204"/>
                </a:cubicBezTo>
                <a:cubicBezTo>
                  <a:pt x="3257907" y="521062"/>
                  <a:pt x="3159164" y="510922"/>
                  <a:pt x="3064552" y="483228"/>
                </a:cubicBezTo>
                <a:cubicBezTo>
                  <a:pt x="3043427" y="476987"/>
                  <a:pt x="3017704" y="476987"/>
                  <a:pt x="3005765" y="495708"/>
                </a:cubicBezTo>
                <a:cubicBezTo>
                  <a:pt x="2988771" y="522231"/>
                  <a:pt x="3013113" y="539393"/>
                  <a:pt x="3034700" y="553823"/>
                </a:cubicBezTo>
                <a:cubicBezTo>
                  <a:pt x="3072360" y="578787"/>
                  <a:pt x="3117827" y="571767"/>
                  <a:pt x="3161459" y="576445"/>
                </a:cubicBezTo>
                <a:cubicBezTo>
                  <a:pt x="3277655" y="588537"/>
                  <a:pt x="3333228" y="626370"/>
                  <a:pt x="3358949" y="712961"/>
                </a:cubicBezTo>
                <a:cubicBezTo>
                  <a:pt x="3256987" y="677857"/>
                  <a:pt x="3158703" y="721151"/>
                  <a:pt x="3059960" y="696576"/>
                </a:cubicBezTo>
                <a:cubicBezTo>
                  <a:pt x="3034240" y="690338"/>
                  <a:pt x="2993364" y="699698"/>
                  <a:pt x="3007143" y="729732"/>
                </a:cubicBezTo>
                <a:cubicBezTo>
                  <a:pt x="3020003" y="757814"/>
                  <a:pt x="3062716" y="778096"/>
                  <a:pt x="2986935" y="772635"/>
                </a:cubicBezTo>
                <a:cubicBezTo>
                  <a:pt x="2932740" y="768735"/>
                  <a:pt x="2826647" y="800329"/>
                  <a:pt x="2871197" y="808127"/>
                </a:cubicBezTo>
                <a:cubicBezTo>
                  <a:pt x="2927228" y="817881"/>
                  <a:pt x="2981883" y="831921"/>
                  <a:pt x="3053071" y="847913"/>
                </a:cubicBezTo>
                <a:cubicBezTo>
                  <a:pt x="2974533" y="874043"/>
                  <a:pt x="2918042" y="868584"/>
                  <a:pt x="2858796" y="847913"/>
                </a:cubicBezTo>
                <a:cubicBezTo>
                  <a:pt x="2787150" y="822949"/>
                  <a:pt x="2693916" y="792528"/>
                  <a:pt x="2635588" y="820611"/>
                </a:cubicBezTo>
                <a:cubicBezTo>
                  <a:pt x="2548326" y="862734"/>
                  <a:pt x="2475760" y="836211"/>
                  <a:pt x="2397683" y="829190"/>
                </a:cubicBezTo>
                <a:cubicBezTo>
                  <a:pt x="2238775" y="814759"/>
                  <a:pt x="2081241" y="790576"/>
                  <a:pt x="1921874" y="778877"/>
                </a:cubicBezTo>
                <a:cubicBezTo>
                  <a:pt x="1858036" y="774195"/>
                  <a:pt x="1789143" y="751964"/>
                  <a:pt x="1695450" y="782386"/>
                </a:cubicBezTo>
                <a:cubicBezTo>
                  <a:pt x="2119822" y="938012"/>
                  <a:pt x="2575423" y="928262"/>
                  <a:pt x="2954324" y="1120940"/>
                </a:cubicBezTo>
                <a:cubicBezTo>
                  <a:pt x="2938251" y="1139269"/>
                  <a:pt x="2856502" y="1191535"/>
                  <a:pt x="2890028" y="1195435"/>
                </a:cubicBezTo>
                <a:cubicBezTo>
                  <a:pt x="2984178" y="1206748"/>
                  <a:pt x="3067767" y="1244971"/>
                  <a:pt x="3153652" y="1276563"/>
                </a:cubicBezTo>
                <a:cubicBezTo>
                  <a:pt x="3190855" y="1290216"/>
                  <a:pt x="3235862" y="1308157"/>
                  <a:pt x="3218410" y="1356911"/>
                </a:cubicBezTo>
                <a:cubicBezTo>
                  <a:pt x="3186719" y="1370562"/>
                  <a:pt x="3163296" y="1351451"/>
                  <a:pt x="3137118" y="1349891"/>
                </a:cubicBezTo>
                <a:cubicBezTo>
                  <a:pt x="3110480" y="1348331"/>
                  <a:pt x="3050773" y="1358471"/>
                  <a:pt x="3067309" y="1365102"/>
                </a:cubicBezTo>
                <a:cubicBezTo>
                  <a:pt x="3142629" y="1395136"/>
                  <a:pt x="3007143" y="1467292"/>
                  <a:pt x="3096243" y="1467292"/>
                </a:cubicBezTo>
                <a:cubicBezTo>
                  <a:pt x="3245506" y="1467681"/>
                  <a:pt x="3324961" y="1595613"/>
                  <a:pt x="3468716" y="1599125"/>
                </a:cubicBezTo>
                <a:cubicBezTo>
                  <a:pt x="3491677" y="1599513"/>
                  <a:pt x="3502700" y="1622137"/>
                  <a:pt x="3502241" y="1642029"/>
                </a:cubicBezTo>
                <a:cubicBezTo>
                  <a:pt x="3502241" y="1665822"/>
                  <a:pt x="3481116" y="1670112"/>
                  <a:pt x="3457692" y="1672453"/>
                </a:cubicBezTo>
                <a:cubicBezTo>
                  <a:pt x="3421868" y="1675962"/>
                  <a:pt x="3384667" y="1642029"/>
                  <a:pt x="3337362" y="1688053"/>
                </a:cubicBezTo>
                <a:cubicBezTo>
                  <a:pt x="3422329" y="1714966"/>
                  <a:pt x="3507294" y="1741878"/>
                  <a:pt x="3505915" y="1834318"/>
                </a:cubicBezTo>
                <a:cubicBezTo>
                  <a:pt x="3505457" y="1859279"/>
                  <a:pt x="3540820" y="1868640"/>
                  <a:pt x="3567458" y="1874880"/>
                </a:cubicBezTo>
                <a:cubicBezTo>
                  <a:pt x="3611549" y="1885023"/>
                  <a:pt x="3648750" y="1902965"/>
                  <a:pt x="3672634" y="1937678"/>
                </a:cubicBezTo>
                <a:cubicBezTo>
                  <a:pt x="3672172" y="1944308"/>
                  <a:pt x="3671715" y="1951329"/>
                  <a:pt x="3674470" y="1956789"/>
                </a:cubicBezTo>
                <a:cubicBezTo>
                  <a:pt x="3666664" y="2040646"/>
                  <a:pt x="3602363" y="2038306"/>
                  <a:pt x="3531176" y="2024266"/>
                </a:cubicBezTo>
                <a:cubicBezTo>
                  <a:pt x="3446211" y="2007103"/>
                  <a:pt x="3362164" y="1975900"/>
                  <a:pt x="3272604" y="2005933"/>
                </a:cubicBezTo>
                <a:cubicBezTo>
                  <a:pt x="3398905" y="2046107"/>
                  <a:pt x="3536229" y="2049228"/>
                  <a:pt x="3654720" y="2106564"/>
                </a:cubicBezTo>
                <a:cubicBezTo>
                  <a:pt x="3221166" y="2117095"/>
                  <a:pt x="2838130" y="1936116"/>
                  <a:pt x="2417892" y="1866690"/>
                </a:cubicBezTo>
                <a:cubicBezTo>
                  <a:pt x="2432130" y="1913105"/>
                  <a:pt x="2466114" y="1922465"/>
                  <a:pt x="2496888" y="1929487"/>
                </a:cubicBezTo>
                <a:cubicBezTo>
                  <a:pt x="2652123" y="1964590"/>
                  <a:pt x="2788067" y="2034408"/>
                  <a:pt x="2929526" y="2094862"/>
                </a:cubicBezTo>
                <a:cubicBezTo>
                  <a:pt x="2987851" y="2119825"/>
                  <a:pt x="3030106" y="2144789"/>
                  <a:pt x="3052152" y="2198613"/>
                </a:cubicBezTo>
                <a:cubicBezTo>
                  <a:pt x="3071903" y="2247367"/>
                  <a:pt x="3110021" y="2269990"/>
                  <a:pt x="3180748" y="2255948"/>
                </a:cubicBezTo>
                <a:cubicBezTo>
                  <a:pt x="3238157" y="2244246"/>
                  <a:pt x="3301078" y="2250487"/>
                  <a:pt x="3361244" y="2254777"/>
                </a:cubicBezTo>
                <a:cubicBezTo>
                  <a:pt x="3430596" y="2259459"/>
                  <a:pt x="3508213" y="2314455"/>
                  <a:pt x="3489382" y="2342926"/>
                </a:cubicBezTo>
                <a:cubicBezTo>
                  <a:pt x="3457233" y="2391292"/>
                  <a:pt x="3403498" y="2367110"/>
                  <a:pt x="3355733" y="2361649"/>
                </a:cubicBezTo>
                <a:cubicBezTo>
                  <a:pt x="3301537" y="2355018"/>
                  <a:pt x="3200957" y="2341367"/>
                  <a:pt x="3199121" y="2347216"/>
                </a:cubicBezTo>
                <a:cubicBezTo>
                  <a:pt x="3163754" y="2468518"/>
                  <a:pt x="2914827" y="2362819"/>
                  <a:pt x="2861091" y="2351896"/>
                </a:cubicBezTo>
                <a:cubicBezTo>
                  <a:pt x="2794038" y="2338245"/>
                  <a:pt x="2731116" y="2363208"/>
                  <a:pt x="2667278" y="2369058"/>
                </a:cubicBezTo>
                <a:cubicBezTo>
                  <a:pt x="2610328" y="2374518"/>
                  <a:pt x="2288376" y="2391292"/>
                  <a:pt x="2221781" y="2339805"/>
                </a:cubicBezTo>
                <a:cubicBezTo>
                  <a:pt x="2212595" y="2379978"/>
                  <a:pt x="2231884" y="2396361"/>
                  <a:pt x="2247961" y="2414693"/>
                </a:cubicBezTo>
                <a:cubicBezTo>
                  <a:pt x="2270465" y="2440824"/>
                  <a:pt x="2274138" y="2459157"/>
                  <a:pt x="2231425" y="2479828"/>
                </a:cubicBezTo>
                <a:cubicBezTo>
                  <a:pt x="2109717" y="2539115"/>
                  <a:pt x="2111557" y="2541065"/>
                  <a:pt x="2224996" y="2621414"/>
                </a:cubicBezTo>
                <a:cubicBezTo>
                  <a:pt x="2230509" y="2624923"/>
                  <a:pt x="2228211" y="2636624"/>
                  <a:pt x="2229131" y="2644426"/>
                </a:cubicBezTo>
                <a:cubicBezTo>
                  <a:pt x="2199276" y="2656906"/>
                  <a:pt x="2164373" y="2625703"/>
                  <a:pt x="2129466" y="2659247"/>
                </a:cubicBezTo>
                <a:cubicBezTo>
                  <a:pt x="2281487" y="2806680"/>
                  <a:pt x="2513421" y="2842953"/>
                  <a:pt x="2723312" y="2953726"/>
                </a:cubicBezTo>
                <a:cubicBezTo>
                  <a:pt x="2553377" y="2990389"/>
                  <a:pt x="2451419" y="2862456"/>
                  <a:pt x="2326496" y="2878838"/>
                </a:cubicBezTo>
                <a:cubicBezTo>
                  <a:pt x="2264036" y="2919012"/>
                  <a:pt x="2449582" y="2983367"/>
                  <a:pt x="2272759" y="3002480"/>
                </a:cubicBezTo>
                <a:cubicBezTo>
                  <a:pt x="2349461" y="3037583"/>
                  <a:pt x="2406411" y="3071905"/>
                  <a:pt x="2459226" y="3112471"/>
                </a:cubicBezTo>
                <a:cubicBezTo>
                  <a:pt x="2553377" y="3185016"/>
                  <a:pt x="2571749" y="3232602"/>
                  <a:pt x="2528117" y="3330111"/>
                </a:cubicBezTo>
                <a:cubicBezTo>
                  <a:pt x="2499642" y="3394076"/>
                  <a:pt x="2457848" y="3452973"/>
                  <a:pt x="2494590" y="3529029"/>
                </a:cubicBezTo>
                <a:cubicBezTo>
                  <a:pt x="2520308" y="3581294"/>
                  <a:pt x="2510206" y="3615617"/>
                  <a:pt x="2414677" y="3592215"/>
                </a:cubicBezTo>
                <a:cubicBezTo>
                  <a:pt x="2311799" y="3567251"/>
                  <a:pt x="2273221" y="3614057"/>
                  <a:pt x="2298940" y="3705716"/>
                </a:cubicBezTo>
                <a:cubicBezTo>
                  <a:pt x="2315473" y="3764612"/>
                  <a:pt x="2298020" y="3782553"/>
                  <a:pt x="2227294" y="3775921"/>
                </a:cubicBezTo>
                <a:cubicBezTo>
                  <a:pt x="2149215" y="3768512"/>
                  <a:pt x="2074811" y="3729898"/>
                  <a:pt x="1978366" y="3748620"/>
                </a:cubicBezTo>
                <a:cubicBezTo>
                  <a:pt x="2055522" y="3855492"/>
                  <a:pt x="2220403" y="3825068"/>
                  <a:pt x="2310421" y="3926868"/>
                </a:cubicBezTo>
                <a:cubicBezTo>
                  <a:pt x="2202950" y="3927259"/>
                  <a:pt x="2120739" y="3926868"/>
                  <a:pt x="2041285" y="3904635"/>
                </a:cubicBezTo>
                <a:cubicBezTo>
                  <a:pt x="2008216" y="3895664"/>
                  <a:pt x="1971934" y="3886305"/>
                  <a:pt x="1953565" y="3917116"/>
                </a:cubicBezTo>
                <a:cubicBezTo>
                  <a:pt x="1931978" y="3954170"/>
                  <a:pt x="1976527" y="3968211"/>
                  <a:pt x="2003623" y="3974842"/>
                </a:cubicBezTo>
                <a:cubicBezTo>
                  <a:pt x="2079866" y="3993563"/>
                  <a:pt x="2138192" y="4038028"/>
                  <a:pt x="2201114" y="4072742"/>
                </a:cubicBezTo>
                <a:cubicBezTo>
                  <a:pt x="2339356" y="4148800"/>
                  <a:pt x="2490917" y="4212375"/>
                  <a:pt x="2608032" y="4337967"/>
                </a:cubicBezTo>
                <a:cubicBezTo>
                  <a:pt x="2460606" y="4305983"/>
                  <a:pt x="2350838" y="4231487"/>
                  <a:pt x="2213973" y="4216277"/>
                </a:cubicBezTo>
                <a:cubicBezTo>
                  <a:pt x="2332467" y="4330557"/>
                  <a:pt x="2484945" y="4405834"/>
                  <a:pt x="2629158" y="4488911"/>
                </a:cubicBezTo>
                <a:cubicBezTo>
                  <a:pt x="2670494" y="4512315"/>
                  <a:pt x="2712289" y="4528306"/>
                  <a:pt x="2721471" y="4579399"/>
                </a:cubicBezTo>
                <a:cubicBezTo>
                  <a:pt x="2739385" y="4678470"/>
                  <a:pt x="2793121" y="4760378"/>
                  <a:pt x="2907939" y="4804062"/>
                </a:cubicBezTo>
                <a:cubicBezTo>
                  <a:pt x="2908859" y="4804452"/>
                  <a:pt x="2902428" y="4819274"/>
                  <a:pt x="2898753" y="4829414"/>
                </a:cubicBezTo>
                <a:cubicBezTo>
                  <a:pt x="2828485" y="4832536"/>
                  <a:pt x="2772912" y="4774028"/>
                  <a:pt x="2683352" y="4793141"/>
                </a:cubicBezTo>
                <a:cubicBezTo>
                  <a:pt x="2769239" y="4872708"/>
                  <a:pt x="2840885" y="4944087"/>
                  <a:pt x="2962594" y="4981920"/>
                </a:cubicBezTo>
                <a:cubicBezTo>
                  <a:pt x="3059960" y="5011952"/>
                  <a:pt x="3180289" y="5029503"/>
                  <a:pt x="3251019" y="5127012"/>
                </a:cubicBezTo>
                <a:cubicBezTo>
                  <a:pt x="3168808" y="5146126"/>
                  <a:pt x="3107723" y="5121944"/>
                  <a:pt x="3046180" y="5104781"/>
                </a:cubicBezTo>
                <a:cubicBezTo>
                  <a:pt x="2952030" y="5078258"/>
                  <a:pt x="2858796" y="5048226"/>
                  <a:pt x="2764646" y="5021703"/>
                </a:cubicBezTo>
                <a:cubicBezTo>
                  <a:pt x="2728821" y="5011563"/>
                  <a:pt x="2689782" y="5004540"/>
                  <a:pt x="2666820" y="5052905"/>
                </a:cubicBezTo>
                <a:cubicBezTo>
                  <a:pt x="2786691" y="5063047"/>
                  <a:pt x="2858337" y="5128575"/>
                  <a:pt x="2933657" y="5190198"/>
                </a:cubicBezTo>
                <a:cubicBezTo>
                  <a:pt x="2975911" y="5224912"/>
                  <a:pt x="3010358" y="5271328"/>
                  <a:pt x="3086598" y="5253776"/>
                </a:cubicBezTo>
                <a:cubicBezTo>
                  <a:pt x="3126554" y="5244415"/>
                  <a:pt x="3151814" y="5270547"/>
                  <a:pt x="3147680" y="5302531"/>
                </a:cubicBezTo>
                <a:cubicBezTo>
                  <a:pt x="3132525" y="5415251"/>
                  <a:pt x="3225759" y="5454645"/>
                  <a:pt x="3322204" y="5476487"/>
                </a:cubicBezTo>
                <a:cubicBezTo>
                  <a:pt x="3504998" y="5517440"/>
                  <a:pt x="3657018" y="5613779"/>
                  <a:pt x="3834758" y="5666434"/>
                </a:cubicBezTo>
                <a:cubicBezTo>
                  <a:pt x="4007445" y="5717529"/>
                  <a:pt x="4141095" y="5838830"/>
                  <a:pt x="4314240" y="5902409"/>
                </a:cubicBezTo>
                <a:cubicBezTo>
                  <a:pt x="4439624" y="5948433"/>
                  <a:pt x="4559494" y="6007718"/>
                  <a:pt x="4688552" y="6049453"/>
                </a:cubicBezTo>
                <a:cubicBezTo>
                  <a:pt x="4993968" y="6148131"/>
                  <a:pt x="5305360" y="6227308"/>
                  <a:pt x="5634660" y="6238620"/>
                </a:cubicBezTo>
                <a:cubicBezTo>
                  <a:pt x="5906549" y="6247590"/>
                  <a:pt x="8264931" y="6239010"/>
                  <a:pt x="9222980" y="4955397"/>
                </a:cubicBezTo>
                <a:cubicBezTo>
                  <a:pt x="9241350" y="4949155"/>
                  <a:pt x="9262017" y="4932775"/>
                  <a:pt x="9268448" y="4917173"/>
                </a:cubicBezTo>
                <a:cubicBezTo>
                  <a:pt x="9299220" y="4844235"/>
                  <a:pt x="9374540" y="4812644"/>
                  <a:pt x="9442512" y="4773251"/>
                </a:cubicBezTo>
                <a:cubicBezTo>
                  <a:pt x="9502220" y="4738536"/>
                  <a:pt x="9565600" y="4702263"/>
                  <a:pt x="9590400" y="4643756"/>
                </a:cubicBezTo>
                <a:cubicBezTo>
                  <a:pt x="9623008" y="4565749"/>
                  <a:pt x="9530236" y="4629716"/>
                  <a:pt x="9513242" y="4600073"/>
                </a:cubicBezTo>
                <a:cubicBezTo>
                  <a:pt x="9548605" y="4559509"/>
                  <a:pt x="9603261" y="4522454"/>
                  <a:pt x="9617498" y="4476430"/>
                </a:cubicBezTo>
                <a:cubicBezTo>
                  <a:pt x="9669394" y="4310276"/>
                  <a:pt x="9781460" y="4189364"/>
                  <a:pt x="9949094" y="4095364"/>
                </a:cubicBezTo>
                <a:cubicBezTo>
                  <a:pt x="9997318" y="4068452"/>
                  <a:pt x="10029007" y="4019306"/>
                  <a:pt x="10094686" y="4011507"/>
                </a:cubicBezTo>
                <a:cubicBezTo>
                  <a:pt x="10240735" y="3994345"/>
                  <a:pt x="10194808" y="3860171"/>
                  <a:pt x="10271967" y="3800497"/>
                </a:cubicBezTo>
                <a:cubicBezTo>
                  <a:pt x="10286662" y="3789184"/>
                  <a:pt x="10299980" y="3766953"/>
                  <a:pt x="10297226" y="3751742"/>
                </a:cubicBezTo>
                <a:cubicBezTo>
                  <a:pt x="10293091" y="3729898"/>
                  <a:pt x="10275639" y="3709227"/>
                  <a:pt x="10260943" y="3689723"/>
                </a:cubicBezTo>
                <a:cubicBezTo>
                  <a:pt x="10245786" y="3670222"/>
                  <a:pt x="10222825" y="3653061"/>
                  <a:pt x="10233847" y="3627319"/>
                </a:cubicBezTo>
                <a:cubicBezTo>
                  <a:pt x="10238437" y="3616788"/>
                  <a:pt x="10235225" y="3580125"/>
                  <a:pt x="10269209" y="3608986"/>
                </a:cubicBezTo>
                <a:cubicBezTo>
                  <a:pt x="10362443" y="3688165"/>
                  <a:pt x="10416637" y="3613279"/>
                  <a:pt x="10496550" y="3577393"/>
                </a:cubicBezTo>
                <a:cubicBezTo>
                  <a:pt x="10432253" y="3540340"/>
                  <a:pt x="10374383" y="3514208"/>
                  <a:pt x="10364738" y="3458823"/>
                </a:cubicBezTo>
                <a:cubicBezTo>
                  <a:pt x="10344991" y="3344542"/>
                  <a:pt x="10260485" y="3292277"/>
                  <a:pt x="10132346" y="3282137"/>
                </a:cubicBezTo>
                <a:cubicBezTo>
                  <a:pt x="10179650" y="3171757"/>
                  <a:pt x="10179650" y="3171757"/>
                  <a:pt x="10026712" y="3156543"/>
                </a:cubicBezTo>
                <a:cubicBezTo>
                  <a:pt x="10085499" y="3086337"/>
                  <a:pt x="10085499" y="3068396"/>
                  <a:pt x="10014312" y="3044213"/>
                </a:cubicBezTo>
                <a:cubicBezTo>
                  <a:pt x="9945880" y="3021201"/>
                  <a:pt x="9870100" y="3013401"/>
                  <a:pt x="9806718" y="2977907"/>
                </a:cubicBezTo>
                <a:cubicBezTo>
                  <a:pt x="9865047" y="2888199"/>
                  <a:pt x="9881580" y="2784060"/>
                  <a:pt x="10001912" y="2740374"/>
                </a:cubicBezTo>
                <a:cubicBezTo>
                  <a:pt x="10020741" y="2733743"/>
                  <a:pt x="10033600" y="2706830"/>
                  <a:pt x="10021662" y="2691231"/>
                </a:cubicBezTo>
                <a:cubicBezTo>
                  <a:pt x="9978030" y="2634675"/>
                  <a:pt x="10040492" y="2527414"/>
                  <a:pt x="9904546" y="2515322"/>
                </a:cubicBezTo>
                <a:cubicBezTo>
                  <a:pt x="9887552" y="2514152"/>
                  <a:pt x="9871936" y="2502450"/>
                  <a:pt x="9885256" y="2487240"/>
                </a:cubicBezTo>
                <a:cubicBezTo>
                  <a:pt x="9931184" y="2434196"/>
                  <a:pt x="9875611" y="2437706"/>
                  <a:pt x="9842085" y="2431074"/>
                </a:cubicBezTo>
                <a:cubicBezTo>
                  <a:pt x="9801668" y="2422884"/>
                  <a:pt x="9755740" y="2446287"/>
                  <a:pt x="9718078" y="2417424"/>
                </a:cubicBezTo>
                <a:cubicBezTo>
                  <a:pt x="9726806" y="2386999"/>
                  <a:pt x="9759413" y="2387390"/>
                  <a:pt x="9782378" y="2377641"/>
                </a:cubicBezTo>
                <a:cubicBezTo>
                  <a:pt x="9849430" y="2349558"/>
                  <a:pt x="9904086" y="2316013"/>
                  <a:pt x="9907302" y="2243078"/>
                </a:cubicBezTo>
                <a:cubicBezTo>
                  <a:pt x="9909596" y="2184182"/>
                  <a:pt x="9916946" y="2132305"/>
                  <a:pt x="9824171" y="2114365"/>
                </a:cubicBezTo>
                <a:cubicBezTo>
                  <a:pt x="9785593" y="2106953"/>
                  <a:pt x="9796616" y="2064440"/>
                  <a:pt x="9818662" y="2043377"/>
                </a:cubicBezTo>
                <a:cubicBezTo>
                  <a:pt x="9858160" y="2005933"/>
                  <a:pt x="9890766" y="1956008"/>
                  <a:pt x="9958740" y="1952499"/>
                </a:cubicBezTo>
                <a:cubicBezTo>
                  <a:pt x="10000075" y="1950158"/>
                  <a:pt x="10031764" y="1934556"/>
                  <a:pt x="10064374" y="1916615"/>
                </a:cubicBezTo>
                <a:cubicBezTo>
                  <a:pt x="10087795" y="1903743"/>
                  <a:pt x="10115810" y="1892823"/>
                  <a:pt x="10113055" y="1865131"/>
                </a:cubicBezTo>
                <a:cubicBezTo>
                  <a:pt x="10110302" y="1838607"/>
                  <a:pt x="10083203" y="1827686"/>
                  <a:pt x="10055646" y="1822227"/>
                </a:cubicBezTo>
                <a:cubicBezTo>
                  <a:pt x="9963792" y="1804675"/>
                  <a:pt x="9877448" y="1778933"/>
                  <a:pt x="9800748" y="1720036"/>
                </a:cubicBezTo>
                <a:cubicBezTo>
                  <a:pt x="9851726" y="1688834"/>
                  <a:pt x="9900410" y="1666211"/>
                  <a:pt x="9938071" y="1634617"/>
                </a:cubicBezTo>
                <a:cubicBezTo>
                  <a:pt x="10029007" y="1558172"/>
                  <a:pt x="9258802" y="1317517"/>
                  <a:pt x="9220224" y="1231709"/>
                </a:cubicBezTo>
                <a:cubicBezTo>
                  <a:pt x="9208284" y="1205187"/>
                  <a:pt x="9167410" y="1177883"/>
                  <a:pt x="9133419" y="1170083"/>
                </a:cubicBezTo>
                <a:cubicBezTo>
                  <a:pt x="8974052" y="1133420"/>
                  <a:pt x="8835810" y="1051123"/>
                  <a:pt x="8672768" y="1020699"/>
                </a:cubicBezTo>
                <a:cubicBezTo>
                  <a:pt x="8518912" y="991837"/>
                  <a:pt x="8367350" y="953222"/>
                  <a:pt x="8198797" y="915000"/>
                </a:cubicBezTo>
                <a:cubicBezTo>
                  <a:pt x="8302134" y="819048"/>
                  <a:pt x="8485382" y="830361"/>
                  <a:pt x="8528095" y="691898"/>
                </a:cubicBezTo>
                <a:cubicBezTo>
                  <a:pt x="8361379" y="656013"/>
                  <a:pt x="8185937" y="696968"/>
                  <a:pt x="8025190" y="640021"/>
                </a:cubicBezTo>
                <a:cubicBezTo>
                  <a:pt x="8011411" y="634954"/>
                  <a:pt x="7992579" y="640021"/>
                  <a:pt x="7976047" y="641584"/>
                </a:cubicBezTo>
                <a:cubicBezTo>
                  <a:pt x="7644909" y="672005"/>
                  <a:pt x="7315149" y="645484"/>
                  <a:pt x="6988604" y="607260"/>
                </a:cubicBezTo>
                <a:cubicBezTo>
                  <a:pt x="6518305" y="552656"/>
                  <a:pt x="6046170" y="517941"/>
                  <a:pt x="5573116" y="493368"/>
                </a:cubicBezTo>
                <a:cubicBezTo>
                  <a:pt x="5182272" y="473086"/>
                  <a:pt x="4790511" y="464116"/>
                  <a:pt x="4401503" y="425112"/>
                </a:cubicBezTo>
                <a:cubicBezTo>
                  <a:pt x="3985401" y="383379"/>
                  <a:pt x="3569756" y="336184"/>
                  <a:pt x="3154109" y="292499"/>
                </a:cubicBezTo>
                <a:cubicBezTo>
                  <a:pt x="3135280" y="290549"/>
                  <a:pt x="3114499" y="284406"/>
                  <a:pt x="3094406" y="28396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42" name="Google Shape;242;p21" descr="Logo, company name&#10;&#10;Description automatically generated"/>
          <p:cNvPicPr preferRelativeResize="0"/>
          <p:nvPr/>
        </p:nvPicPr>
        <p:blipFill rotWithShape="1">
          <a:blip r:embed="rId3"/>
          <a:stretch/>
        </p:blipFill>
        <p:spPr>
          <a:xfrm>
            <a:off x="3955702" y="2002135"/>
            <a:ext cx="4280595" cy="285373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4"/>
          <p:cNvPicPr preferRelativeResize="0"/>
          <p:nvPr/>
        </p:nvPicPr>
        <p:blipFill rotWithShape="1">
          <a:blip r:embed="rId3"/>
          <a:srcRect t="5157" r="13701" b="2764"/>
          <a:stretch/>
        </p:blipFill>
        <p:spPr>
          <a:xfrm>
            <a:off x="2562726" y="1"/>
            <a:ext cx="9629274" cy="6857999"/>
          </a:xfrm>
          <a:prstGeom prst="rect">
            <a:avLst/>
          </a:prstGeom>
          <a:noFill/>
        </p:spPr>
      </p:pic>
      <p:sp>
        <p:nvSpPr>
          <p:cNvPr id="114" name="Freeform: Shape 113">
            <a:extLst>
              <a:ext uri="{FF2B5EF4-FFF2-40B4-BE49-F238E27FC236}">
                <a16:creationId xmlns="" xmlns:a16="http://schemas.microsoft.com/office/drawing/2014/main" id="{D928DD85-BB99-450D-A702-2683E02962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3" name="Freeform: Shape 115">
            <a:extLst>
              <a:ext uri="{FF2B5EF4-FFF2-40B4-BE49-F238E27FC236}">
                <a16:creationId xmlns="" xmlns:a16="http://schemas.microsoft.com/office/drawing/2014/main" id="{240E5BD2-4019-4012-A1AA-628900E659E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829842" y="1763301"/>
            <a:ext cx="3879232" cy="224812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spcAft>
                <a:spcPts val="0"/>
              </a:spcAft>
              <a:buClr>
                <a:schemeClr val="accent1"/>
              </a:buClr>
              <a:buSzPts val="4400"/>
            </a:pPr>
            <a:r>
              <a:rPr lang="en-US" sz="4800" b="1" dirty="0"/>
              <a:t>1. Patterns of thought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="" xmlns:a16="http://schemas.microsoft.com/office/drawing/2014/main" id="{04812C46-200A-4DEB-A05E-3ED6C68C238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="" xmlns:a16="http://schemas.microsoft.com/office/drawing/2014/main" id="{19C3EF8C-D68F-4450-9E4C-3B38ECC354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D1EA859B-E555-4109-94F3-6700E046E0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0C632CF-8738-4C5A-8194-E13B408CC3EA}"/>
              </a:ext>
            </a:extLst>
          </p:cNvPr>
          <p:cNvSpPr txBox="1"/>
          <p:nvPr/>
        </p:nvSpPr>
        <p:spPr>
          <a:xfrm>
            <a:off x="5640225" y="2691033"/>
            <a:ext cx="6036565" cy="2822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560"/>
            </a:pPr>
            <a:r>
              <a:rPr lang="en-US" sz="3600" dirty="0"/>
              <a:t>“We exist, and we are aware that we exist, because we think. Without thought or the ability to think, we don’t exist.”</a:t>
            </a:r>
          </a:p>
        </p:txBody>
      </p:sp>
      <p:sp>
        <p:nvSpPr>
          <p:cNvPr id="10" name="Google Shape;114;p5">
            <a:extLst>
              <a:ext uri="{FF2B5EF4-FFF2-40B4-BE49-F238E27FC236}">
                <a16:creationId xmlns="" xmlns:a16="http://schemas.microsoft.com/office/drawing/2014/main" id="{468754D0-88A0-45C4-AAF7-746754069EB6}"/>
              </a:ext>
            </a:extLst>
          </p:cNvPr>
          <p:cNvSpPr txBox="1">
            <a:spLocks/>
          </p:cNvSpPr>
          <p:nvPr/>
        </p:nvSpPr>
        <p:spPr>
          <a:xfrm>
            <a:off x="4759111" y="1344053"/>
            <a:ext cx="4620584" cy="105683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  <a:buClr>
                <a:schemeClr val="accent1"/>
              </a:buClr>
              <a:buSzPts val="4000"/>
            </a:pPr>
            <a:r>
              <a:rPr lang="en-US" b="1" dirty="0"/>
              <a:t>What Is Thought?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87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="" xmlns:a16="http://schemas.microsoft.com/office/drawing/2014/main" id="{06DA9DF9-31F7-4056-B42E-878CC92417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14;p5">
            <a:extLst>
              <a:ext uri="{FF2B5EF4-FFF2-40B4-BE49-F238E27FC236}">
                <a16:creationId xmlns="" xmlns:a16="http://schemas.microsoft.com/office/drawing/2014/main" id="{70A34405-E0DE-4008-8888-28B4E0A1D709}"/>
              </a:ext>
            </a:extLst>
          </p:cNvPr>
          <p:cNvSpPr txBox="1">
            <a:spLocks/>
          </p:cNvSpPr>
          <p:nvPr/>
        </p:nvSpPr>
        <p:spPr>
          <a:xfrm>
            <a:off x="684256" y="202342"/>
            <a:ext cx="4620584" cy="105683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  <a:buClr>
                <a:schemeClr val="accent1"/>
              </a:buClr>
              <a:buSzPts val="4000"/>
            </a:pPr>
            <a:r>
              <a:rPr lang="en-US" b="1" dirty="0" smtClean="0"/>
              <a:t>What </a:t>
            </a:r>
            <a:r>
              <a:rPr lang="en-US" b="1" dirty="0"/>
              <a:t>Is Thought?</a:t>
            </a:r>
            <a:endParaRPr lang="en-US" dirty="0"/>
          </a:p>
        </p:txBody>
      </p:sp>
      <p:pic>
        <p:nvPicPr>
          <p:cNvPr id="1026" name="Picture 2" descr="Free Stock Photo of man thinking Silhouette | Download Free Images and Free  Illustrations">
            <a:extLst>
              <a:ext uri="{FF2B5EF4-FFF2-40B4-BE49-F238E27FC236}">
                <a16:creationId xmlns="" xmlns:a16="http://schemas.microsoft.com/office/drawing/2014/main" id="{8D972863-6F1D-4C0B-8E3A-2E11A76532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1" r="14031"/>
          <a:stretch/>
        </p:blipFill>
        <p:spPr bwMode="auto">
          <a:xfrm>
            <a:off x="6887163" y="10"/>
            <a:ext cx="5301790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8D7F39A9-A0F1-4521-B6C1-305A79B44F78}"/>
              </a:ext>
            </a:extLst>
          </p:cNvPr>
          <p:cNvSpPr txBox="1"/>
          <p:nvPr/>
        </p:nvSpPr>
        <p:spPr>
          <a:xfrm>
            <a:off x="840044" y="1259175"/>
            <a:ext cx="6047118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700" b="1" i="0" dirty="0">
                <a:solidFill>
                  <a:srgbClr val="373D3F"/>
                </a:solidFill>
                <a:effectLst/>
              </a:rPr>
              <a:t>Thinking</a:t>
            </a:r>
            <a:r>
              <a:rPr lang="en-US" sz="2700" b="0" i="0" dirty="0">
                <a:solidFill>
                  <a:srgbClr val="373D3F"/>
                </a:solidFill>
                <a:effectLst/>
              </a:rPr>
              <a:t> </a:t>
            </a:r>
            <a:r>
              <a:rPr lang="en-US" sz="2700" b="0" i="0" dirty="0" smtClean="0">
                <a:solidFill>
                  <a:srgbClr val="373D3F"/>
                </a:solidFill>
                <a:effectLst/>
              </a:rPr>
              <a:t>is the mental process you use to form associations and models of the world. When you think, you manipulate information to form concepts, to engage in problem-solving, to reason, and to make decisions.</a:t>
            </a:r>
            <a:endParaRPr lang="en-US" sz="2700" b="0" i="0" dirty="0">
              <a:solidFill>
                <a:srgbClr val="373D3F"/>
              </a:solidFill>
              <a:effectLst/>
            </a:endParaRPr>
          </a:p>
          <a:p>
            <a:pPr marL="342900" indent="-342900" algn="l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700" b="1" i="0" dirty="0">
                <a:solidFill>
                  <a:srgbClr val="373D3F"/>
                </a:solidFill>
                <a:effectLst/>
              </a:rPr>
              <a:t>Thought </a:t>
            </a:r>
            <a:r>
              <a:rPr lang="en-US" sz="2700" b="0" i="0" dirty="0">
                <a:solidFill>
                  <a:srgbClr val="373D3F"/>
                </a:solidFill>
                <a:effectLst/>
              </a:rPr>
              <a:t>can be described as the act of thinking that produces thoughts, which arise as ideas, images, sounds, or even emotions.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9B01617-92B1-439A-9F1D-4EDFB78C2540}"/>
              </a:ext>
            </a:extLst>
          </p:cNvPr>
          <p:cNvSpPr txBox="1"/>
          <p:nvPr/>
        </p:nvSpPr>
        <p:spPr>
          <a:xfrm>
            <a:off x="990515" y="5218052"/>
            <a:ext cx="6385696" cy="1333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endParaRPr lang="en-US" sz="2400" b="1" dirty="0">
              <a:solidFill>
                <a:srgbClr val="FF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en-US" sz="2400" b="1" dirty="0">
                <a:solidFill>
                  <a:srgbClr val="FF0000"/>
                </a:solidFill>
              </a:rPr>
              <a:t>“Cogito ergo sum.” </a:t>
            </a:r>
            <a:r>
              <a:rPr lang="en-US" sz="2400" b="1" dirty="0">
                <a:solidFill>
                  <a:srgbClr val="7C891D"/>
                </a:solidFill>
              </a:rPr>
              <a:t>= “I think, therefore I am.”</a:t>
            </a: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 sz="1600" i="1" dirty="0">
                <a:solidFill>
                  <a:schemeClr val="dk1"/>
                </a:solidFill>
              </a:rPr>
              <a:t>(philosopher René Descartes, French, the early 1600s)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6406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="" xmlns:a16="http://schemas.microsoft.com/office/drawing/2014/main" id="{D009D6D5-DAC2-4A8B-A17A-E206B9012D0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E3BAD14B-C521-483C-B440-CA674E2D55DA}"/>
              </a:ext>
            </a:extLst>
          </p:cNvPr>
          <p:cNvSpPr txBox="1"/>
          <p:nvPr/>
        </p:nvSpPr>
        <p:spPr>
          <a:xfrm>
            <a:off x="705353" y="732278"/>
            <a:ext cx="5523862" cy="1095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fontAlgn="base">
              <a:lnSpc>
                <a:spcPct val="90000"/>
              </a:lnSpc>
              <a:spcAft>
                <a:spcPts val="600"/>
              </a:spcAft>
            </a:pPr>
            <a:r>
              <a:rPr lang="en-US" sz="3200" b="1" i="0" dirty="0">
                <a:effectLst/>
              </a:rPr>
              <a:t>What Are Learning Objectives?</a:t>
            </a: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="" xmlns:a16="http://schemas.microsoft.com/office/drawing/2014/main" id="{8E2EA425-4D6E-418D-9A3B-19D5DFB458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64" t="-1" r="28575" b="-1"/>
          <a:stretch/>
        </p:blipFill>
        <p:spPr>
          <a:xfrm>
            <a:off x="7035349" y="10"/>
            <a:ext cx="5153604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2D40EA2-0C87-4339-B64C-C3813D19C35E}"/>
              </a:ext>
            </a:extLst>
          </p:cNvPr>
          <p:cNvSpPr txBox="1"/>
          <p:nvPr/>
        </p:nvSpPr>
        <p:spPr>
          <a:xfrm>
            <a:off x="702305" y="1457827"/>
            <a:ext cx="544258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73D3F"/>
                </a:solidFill>
                <a:effectLst/>
                <a:latin typeface="proxima-nova"/>
              </a:rPr>
              <a:t>Learning objectives are </a:t>
            </a:r>
            <a:r>
              <a:rPr lang="en-US" sz="2800" b="0" i="1" dirty="0">
                <a:solidFill>
                  <a:srgbClr val="373D3F"/>
                </a:solidFill>
                <a:effectLst/>
                <a:latin typeface="proxima-nova"/>
              </a:rPr>
              <a:t>goals</a:t>
            </a:r>
            <a:r>
              <a:rPr lang="en-US" sz="2800" b="0" i="0" dirty="0">
                <a:solidFill>
                  <a:srgbClr val="373D3F"/>
                </a:solidFill>
                <a:effectLst/>
                <a:latin typeface="proxima-nova"/>
              </a:rPr>
              <a:t> that specify what someone will know, care about, or be able to do as a result of a learning experience. </a:t>
            </a:r>
            <a:endParaRPr 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14C4EC8-9C9D-4D1C-849D-5701A7E331C1}"/>
              </a:ext>
            </a:extLst>
          </p:cNvPr>
          <p:cNvSpPr txBox="1"/>
          <p:nvPr/>
        </p:nvSpPr>
        <p:spPr>
          <a:xfrm>
            <a:off x="702305" y="3406784"/>
            <a:ext cx="584339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73D3F"/>
                </a:solidFill>
                <a:effectLst/>
                <a:latin typeface="proxima-nova"/>
              </a:rPr>
              <a:t>The learning skills can be divided into three main categories or “domains”:</a:t>
            </a:r>
            <a:endParaRPr 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08452C84-2770-4629-B7ED-0AD20E8A265B}"/>
              </a:ext>
            </a:extLst>
          </p:cNvPr>
          <p:cNvSpPr txBox="1"/>
          <p:nvPr/>
        </p:nvSpPr>
        <p:spPr>
          <a:xfrm>
            <a:off x="696262" y="4122079"/>
            <a:ext cx="692373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373D3F"/>
              </a:solidFill>
              <a:effectLst/>
              <a:latin typeface="proxima-nov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373D3F"/>
                </a:solidFill>
                <a:effectLst/>
                <a:latin typeface="proxima-nova"/>
              </a:rPr>
              <a:t>Cognitive domain</a:t>
            </a:r>
            <a:r>
              <a:rPr lang="en-US" sz="2000" b="0" i="1" dirty="0">
                <a:solidFill>
                  <a:srgbClr val="373D3F"/>
                </a:solidFill>
                <a:effectLst/>
                <a:latin typeface="proxima-nova"/>
              </a:rPr>
              <a:t> </a:t>
            </a:r>
            <a:r>
              <a:rPr lang="en-US" b="0" i="1" dirty="0">
                <a:solidFill>
                  <a:srgbClr val="373D3F"/>
                </a:solidFill>
                <a:effectLst/>
                <a:latin typeface="proxima-nova"/>
              </a:rPr>
              <a:t>(what you should know),</a:t>
            </a:r>
            <a:endParaRPr lang="en-US" sz="2000" b="0" i="1" dirty="0">
              <a:solidFill>
                <a:srgbClr val="373D3F"/>
              </a:solidFill>
              <a:effectLst/>
              <a:latin typeface="proxima-nov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373D3F"/>
                </a:solidFill>
                <a:effectLst/>
                <a:latin typeface="proxima-nova"/>
              </a:rPr>
              <a:t>Affective domain</a:t>
            </a:r>
            <a:r>
              <a:rPr lang="en-US" b="0" i="1" dirty="0">
                <a:solidFill>
                  <a:srgbClr val="373D3F"/>
                </a:solidFill>
                <a:effectLst/>
                <a:latin typeface="proxima-nova"/>
              </a:rPr>
              <a:t> (what you should care about)</a:t>
            </a:r>
            <a:endParaRPr lang="en-US" sz="2000" b="0" i="1" dirty="0">
              <a:solidFill>
                <a:srgbClr val="373D3F"/>
              </a:solidFill>
              <a:effectLst/>
              <a:latin typeface="proxima-nov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373D3F"/>
                </a:solidFill>
                <a:latin typeface="proxima-nova"/>
              </a:rPr>
              <a:t>P</a:t>
            </a:r>
            <a:r>
              <a:rPr lang="en-US" sz="2800" b="1" i="0" dirty="0">
                <a:solidFill>
                  <a:srgbClr val="373D3F"/>
                </a:solidFill>
                <a:effectLst/>
                <a:latin typeface="proxima-nova"/>
              </a:rPr>
              <a:t>sychomotor domain</a:t>
            </a:r>
            <a:r>
              <a:rPr lang="en-US" sz="2000" b="0" i="1" dirty="0">
                <a:solidFill>
                  <a:srgbClr val="373D3F"/>
                </a:solidFill>
                <a:effectLst/>
                <a:latin typeface="proxima-nova"/>
              </a:rPr>
              <a:t> </a:t>
            </a:r>
            <a:r>
              <a:rPr lang="en-US" b="0" i="1" dirty="0">
                <a:solidFill>
                  <a:srgbClr val="373D3F"/>
                </a:solidFill>
                <a:effectLst/>
                <a:latin typeface="proxima-nova"/>
              </a:rPr>
              <a:t>(what you should be able to do)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188238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=""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=""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E7C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Google Shape;130;p7"/>
          <p:cNvSpPr txBox="1">
            <a:spLocks noGrp="1"/>
          </p:cNvSpPr>
          <p:nvPr>
            <p:ph type="title"/>
          </p:nvPr>
        </p:nvSpPr>
        <p:spPr>
          <a:xfrm>
            <a:off x="640080" y="205404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spcFirstLastPara="1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3200" b="1" dirty="0">
                <a:solidFill>
                  <a:srgbClr val="FFFFFF"/>
                </a:solidFill>
              </a:rPr>
              <a:t>The Cognitive Domain of Learning</a:t>
            </a:r>
            <a:endParaRPr lang="en-US" sz="3200" dirty="0">
              <a:solidFill>
                <a:srgbClr val="FFFFFF"/>
              </a:solidFill>
            </a:endParaRPr>
          </a:p>
        </p:txBody>
      </p:sp>
      <p:pic>
        <p:nvPicPr>
          <p:cNvPr id="131" name="Google Shape;131;p7" descr="Diagram&#10;&#10;Description automatically generated"/>
          <p:cNvPicPr preferRelativeResize="0"/>
          <p:nvPr/>
        </p:nvPicPr>
        <p:blipFill rotWithShape="1">
          <a:blip r:embed="rId3"/>
          <a:srcRect l="10954" t="10889" r="11731"/>
          <a:stretch/>
        </p:blipFill>
        <p:spPr>
          <a:xfrm>
            <a:off x="3750046" y="825534"/>
            <a:ext cx="6929571" cy="4772140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4408B39-6020-451C-904E-2F9DCEFCF7E9}"/>
              </a:ext>
            </a:extLst>
          </p:cNvPr>
          <p:cNvSpPr txBox="1"/>
          <p:nvPr/>
        </p:nvSpPr>
        <p:spPr>
          <a:xfrm>
            <a:off x="4904977" y="5638314"/>
            <a:ext cx="4619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New Version of Bloom’s Taxonomy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88F9E532-E029-4F59-BD5D-6140886961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311951"/>
              </p:ext>
            </p:extLst>
          </p:nvPr>
        </p:nvGraphicFramePr>
        <p:xfrm>
          <a:off x="724292" y="1078426"/>
          <a:ext cx="10955518" cy="5454454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956477">
                  <a:extLst>
                    <a:ext uri="{9D8B030D-6E8A-4147-A177-3AD203B41FA5}">
                      <a16:colId xmlns="" xmlns:a16="http://schemas.microsoft.com/office/drawing/2014/main" val="458965444"/>
                    </a:ext>
                  </a:extLst>
                </a:gridCol>
                <a:gridCol w="7999041">
                  <a:extLst>
                    <a:ext uri="{9D8B030D-6E8A-4147-A177-3AD203B41FA5}">
                      <a16:colId xmlns="" xmlns:a16="http://schemas.microsoft.com/office/drawing/2014/main" val="558921130"/>
                    </a:ext>
                  </a:extLst>
                </a:gridCol>
              </a:tblGrid>
              <a:tr h="8072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dirty="0">
                          <a:effectLst/>
                        </a:rPr>
                        <a:t>MAIN SKILL LEVELS</a:t>
                      </a:r>
                      <a:endParaRPr lang="en-US" sz="2400" b="1" dirty="0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>
                          <a:effectLst/>
                        </a:rPr>
                        <a:t>DESCRIPTION</a:t>
                      </a:r>
                      <a:endParaRPr lang="en-US" sz="2400" b="1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extLst>
                  <a:ext uri="{0D108BD9-81ED-4DB2-BD59-A6C34878D82A}">
                    <a16:rowId xmlns="" xmlns:a16="http://schemas.microsoft.com/office/drawing/2014/main" val="156361776"/>
                  </a:ext>
                </a:extLst>
              </a:tr>
              <a:tr h="20570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dirty="0">
                          <a:effectLst/>
                        </a:rPr>
                        <a:t>Remembering</a:t>
                      </a:r>
                      <a:endParaRPr lang="en-US" sz="2800" b="1" dirty="0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2400" b="0" dirty="0">
                          <a:solidFill>
                            <a:srgbClr val="373D3F"/>
                          </a:solidFill>
                          <a:effectLst/>
                        </a:rPr>
                        <a:t>When you are skilled in remembering, you can recognize or recall knowledge you’ve already gained, and you can use it to produce or retrieve or recite definitions, facts, and lists.</a:t>
                      </a:r>
                      <a:endParaRPr lang="en-US" sz="2400" b="0" dirty="0">
                        <a:solidFill>
                          <a:srgbClr val="373D3F"/>
                        </a:solidFill>
                        <a:effectLst/>
                        <a:latin typeface="proxima-nova"/>
                      </a:endParaRPr>
                    </a:p>
                  </a:txBody>
                  <a:tcPr marL="274320" marR="182880" marT="10510" marB="10510" anchor="ctr"/>
                </a:tc>
                <a:extLst>
                  <a:ext uri="{0D108BD9-81ED-4DB2-BD59-A6C34878D82A}">
                    <a16:rowId xmlns="" xmlns:a16="http://schemas.microsoft.com/office/drawing/2014/main" val="849331517"/>
                  </a:ext>
                </a:extLst>
              </a:tr>
              <a:tr h="10410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>
                          <a:effectLst/>
                        </a:rPr>
                        <a:t>Understanding</a:t>
                      </a:r>
                      <a:endParaRPr lang="en-US" sz="2800" b="1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2400" b="0" dirty="0">
                          <a:solidFill>
                            <a:srgbClr val="373D3F"/>
                          </a:solidFill>
                          <a:effectLst/>
                        </a:rPr>
                        <a:t>Understanding is the ability to grasp or construct meaning from oral, written, and graphic messages.</a:t>
                      </a:r>
                      <a:endParaRPr lang="en-US" sz="2400" b="0" dirty="0">
                        <a:solidFill>
                          <a:srgbClr val="373D3F"/>
                        </a:solidFill>
                        <a:effectLst/>
                        <a:latin typeface="proxima-nova"/>
                      </a:endParaRPr>
                    </a:p>
                  </a:txBody>
                  <a:tcPr marL="274320" marR="14014" marT="10510" marB="10510" anchor="ctr"/>
                </a:tc>
                <a:extLst>
                  <a:ext uri="{0D108BD9-81ED-4DB2-BD59-A6C34878D82A}">
                    <a16:rowId xmlns="" xmlns:a16="http://schemas.microsoft.com/office/drawing/2014/main" val="258939624"/>
                  </a:ext>
                </a:extLst>
              </a:tr>
              <a:tr h="15490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dirty="0">
                          <a:effectLst/>
                        </a:rPr>
                        <a:t>Applying</a:t>
                      </a:r>
                      <a:endParaRPr lang="en-US" sz="2800" b="1" dirty="0">
                        <a:effectLst/>
                        <a:latin typeface="proxima-nova"/>
                      </a:endParaRPr>
                    </a:p>
                  </a:txBody>
                  <a:tcPr marL="14014" marR="14014" marT="10510" marB="10510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2400" b="0" dirty="0">
                          <a:solidFill>
                            <a:srgbClr val="373D3F"/>
                          </a:solidFill>
                          <a:effectLst/>
                        </a:rPr>
                        <a:t>When you apply, you use learned material (or you implement the material) in new and concrete situations.</a:t>
                      </a:r>
                      <a:endParaRPr lang="en-US" sz="2400" b="0" dirty="0">
                        <a:solidFill>
                          <a:srgbClr val="373D3F"/>
                        </a:solidFill>
                        <a:effectLst/>
                        <a:latin typeface="proxima-nova"/>
                      </a:endParaRPr>
                    </a:p>
                  </a:txBody>
                  <a:tcPr marL="274320" marR="182880" marT="10510" marB="10510" anchor="ctr"/>
                </a:tc>
                <a:extLst>
                  <a:ext uri="{0D108BD9-81ED-4DB2-BD59-A6C34878D82A}">
                    <a16:rowId xmlns="" xmlns:a16="http://schemas.microsoft.com/office/drawing/2014/main" val="201560843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74DFA09-5EB5-4C3B-9B72-E752DC4642EE}"/>
              </a:ext>
            </a:extLst>
          </p:cNvPr>
          <p:cNvSpPr txBox="1"/>
          <p:nvPr/>
        </p:nvSpPr>
        <p:spPr>
          <a:xfrm>
            <a:off x="763466" y="422998"/>
            <a:ext cx="108771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DESCRIPTIONS OF THE BLOOM’S TAXONOMY - </a:t>
            </a:r>
            <a:r>
              <a:rPr lang="en-US" sz="2800" b="1" dirty="0">
                <a:effectLst/>
              </a:rPr>
              <a:t>THE COGNITIVE DOMAIN</a:t>
            </a:r>
            <a:endParaRPr lang="en-US" sz="2800" b="1" dirty="0">
              <a:effectLst/>
              <a:latin typeface="proxima-nova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52139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1073</TotalTime>
  <Words>1562</Words>
  <Application>Microsoft Office PowerPoint</Application>
  <PresentationFormat>Widescreen</PresentationFormat>
  <Paragraphs>198</Paragraphs>
  <Slides>36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Anime Ace</vt:lpstr>
      <vt:lpstr>Arial</vt:lpstr>
      <vt:lpstr>Calibri</vt:lpstr>
      <vt:lpstr>Calibri Light</vt:lpstr>
      <vt:lpstr>proxima-nova</vt:lpstr>
      <vt:lpstr>Office Theme</vt:lpstr>
      <vt:lpstr>PowerPoint Presentation</vt:lpstr>
      <vt:lpstr>Chapter outlines</vt:lpstr>
      <vt:lpstr>LEARNING OBJECTIVES </vt:lpstr>
      <vt:lpstr>1. Patterns of thought</vt:lpstr>
      <vt:lpstr>PowerPoint Presentation</vt:lpstr>
      <vt:lpstr>PowerPoint Presentation</vt:lpstr>
      <vt:lpstr>PowerPoint Presentation</vt:lpstr>
      <vt:lpstr>The Cognitive Domain of Learning</vt:lpstr>
      <vt:lpstr>PowerPoint Presentation</vt:lpstr>
      <vt:lpstr>PowerPoint Presentation</vt:lpstr>
      <vt:lpstr>2. Creative Thinking Skills </vt:lpstr>
      <vt:lpstr>PowerPoint Presentation</vt:lpstr>
      <vt:lpstr>ACTIVITY: ASSESS YOUR CREATIVE PROBLEM-SOLVING SKILLS</vt:lpstr>
      <vt:lpstr>Creative Thinking in Education </vt:lpstr>
      <vt:lpstr>Creative Thinking in Education </vt:lpstr>
      <vt:lpstr>How to Stimulate Creative Thinking</vt:lpstr>
      <vt:lpstr>How to Stimulate Creative Thinking</vt:lpstr>
      <vt:lpstr>A Brainstorm of Tips for Creative Thinking</vt:lpstr>
      <vt:lpstr>A Brainstorm of Tips for Creative Thinking</vt:lpstr>
      <vt:lpstr>A Brainstorm of Tips for Creative Thinking</vt:lpstr>
      <vt:lpstr>A Brainstorm of Tips for Creative Thinking</vt:lpstr>
      <vt:lpstr>A Brainstorm of Tips for Creative Thinking</vt:lpstr>
      <vt:lpstr>A Brainstorm of Tips for Creative Thinking</vt:lpstr>
      <vt:lpstr>Creative Thinking   Fiction and Facts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outlines</vt:lpstr>
      <vt:lpstr>LEARNING 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THINKING AND ANALYSIS</dc:title>
  <dc:creator>Admin</dc:creator>
  <cp:lastModifiedBy>manhpthe172481</cp:lastModifiedBy>
  <cp:revision>82</cp:revision>
  <dcterms:created xsi:type="dcterms:W3CDTF">2021-08-01T03:45:34Z</dcterms:created>
  <dcterms:modified xsi:type="dcterms:W3CDTF">2023-06-21T04:08:57Z</dcterms:modified>
</cp:coreProperties>
</file>